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36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5" r:id="rId80"/>
    <p:sldId id="333" r:id="rId81"/>
    <p:sldId id="337" r:id="rId82"/>
    <p:sldId id="334" r:id="rId83"/>
    <p:sldId id="338" r:id="rId84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Cambria" panose="02040503050406030204" pitchFamily="18" charset="0"/>
      <p:regular r:id="rId91"/>
      <p:bold r:id="rId92"/>
      <p:italic r:id="rId93"/>
      <p:boldItalic r:id="rId94"/>
    </p:embeddedFont>
    <p:embeddedFont>
      <p:font typeface="Cambria Math" panose="02040503050406030204" pitchFamily="18" charset="0"/>
      <p:regular r:id="rId95"/>
    </p:embeddedFont>
    <p:embeddedFont>
      <p:font typeface="Open Sans" panose="020B0606030504020204" pitchFamily="34" charset="0"/>
      <p:regular r:id="rId96"/>
      <p:bold r:id="rId97"/>
      <p:italic r:id="rId98"/>
      <p:boldItalic r:id="rId99"/>
    </p:embeddedFont>
    <p:embeddedFont>
      <p:font typeface="tahoma" panose="020B0604030504040204" pitchFamily="34" charset="0"/>
      <p:regular r:id="rId100"/>
      <p:bold r:id="rId101"/>
    </p:embeddedFont>
  </p:embeddedFontLst>
  <p:defaultTextStyle>
    <a:defPPr>
      <a:defRPr lang="es-P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365469-E4DC-0D39-B25A-CF402F026044}">
  <a:tblStyle styleId="{B6365469-E4DC-0D39-B25A-CF402F026044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6764" autoAdjust="0"/>
  </p:normalViewPr>
  <p:slideViewPr>
    <p:cSldViewPr>
      <p:cViewPr varScale="1">
        <p:scale>
          <a:sx n="128" d="100"/>
          <a:sy n="128" d="100"/>
        </p:scale>
        <p:origin x="221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6;p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 bwMode="auto"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 bwMode="auto"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10" name="Google Shape;19;p3"/>
          <p:cNvPicPr/>
          <p:nvPr/>
        </p:nvPicPr>
        <p:blipFill>
          <a:blip r:embed="rId3">
            <a:alphaModFix/>
          </a:blip>
          <a:srcRect t="-1912" r="54024"/>
          <a:stretch/>
        </p:blipFill>
        <p:spPr bwMode="auto"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 bwMode="auto"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7;p4"/>
          <p:cNvSpPr txBox="1">
            <a:spLocks noGrp="1"/>
          </p:cNvSpPr>
          <p:nvPr>
            <p:ph type="title"/>
          </p:nvPr>
        </p:nvSpPr>
        <p:spPr bwMode="auto"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2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1007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3;p3"/>
          <p:cNvSpPr txBox="1">
            <a:spLocks noGrp="1"/>
          </p:cNvSpPr>
          <p:nvPr>
            <p:ph type="title"/>
          </p:nvPr>
        </p:nvSpPr>
        <p:spPr bwMode="auto"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24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 title and 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8;p9"/>
          <p:cNvSpPr txBox="1">
            <a:spLocks noGrp="1"/>
          </p:cNvSpPr>
          <p:nvPr>
            <p:ph type="title"/>
          </p:nvPr>
        </p:nvSpPr>
        <p:spPr bwMode="auto">
          <a:xfrm>
            <a:off x="265500" y="1039675"/>
            <a:ext cx="4045199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49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7268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rgbClr val="1007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50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51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99;p12"/>
          <p:cNvSpPr/>
          <p:nvPr/>
        </p:nvSpPr>
        <p:spPr bwMode="auto"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10" name="Google Shape;98;p1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2_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ángulo 7"/>
          <p:cNvSpPr/>
          <p:nvPr/>
        </p:nvSpPr>
        <p:spPr bwMode="auto">
          <a:xfrm rot="16199999">
            <a:off x="5638802" y="1638300"/>
            <a:ext cx="5143501" cy="186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 sz="135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9841" y="273844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8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10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11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 userDrawn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81;p10"/>
          <p:cNvPicPr/>
          <p:nvPr/>
        </p:nvPicPr>
        <p:blipFill>
          <a:blip r:embed="rId2">
            <a:alphaModFix/>
          </a:blip>
          <a:srcRect b="22863"/>
          <a:stretch/>
        </p:blipFill>
        <p:spPr bwMode="auto"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6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PE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ítulo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6E246E-3CA8-4B11-9CEF-5A7ECF4B3382}" type="datetimeFigureOut">
              <a:rPr lang="es-PE"/>
              <a:t>27/06/2023</a:t>
            </a:fld>
            <a:endParaRPr lang="es-PE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s-PE"/>
              <a:t>‹Nº›</a:t>
            </a:fld>
            <a:endParaRPr lang="es-PE"/>
          </a:p>
        </p:txBody>
      </p:sp>
      <p:pic>
        <p:nvPicPr>
          <p:cNvPr id="9" name="Google Shape;42;p6"/>
          <p:cNvPicPr/>
          <p:nvPr/>
        </p:nvPicPr>
        <p:blipFill>
          <a:blip r:embed="rId16">
            <a:alphaModFix/>
          </a:blip>
          <a:stretch/>
        </p:blipFill>
        <p:spPr bwMode="auto"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6;p13"/>
          <p:cNvSpPr txBox="1">
            <a:spLocks noGrp="1"/>
          </p:cNvSpPr>
          <p:nvPr>
            <p:ph type="ctrTitle"/>
          </p:nvPr>
        </p:nvSpPr>
        <p:spPr bwMode="auto">
          <a:xfrm>
            <a:off x="114400" y="1414714"/>
            <a:ext cx="4399645" cy="1157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s" sz="4500"/>
              <a:t>Base de datos distribuida</a:t>
            </a:r>
            <a:endParaRPr sz="4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Google Shape;67;p13"/>
          <p:cNvSpPr txBox="1">
            <a:spLocks noGrp="1"/>
          </p:cNvSpPr>
          <p:nvPr>
            <p:ph type="subTitle" idx="1"/>
          </p:nvPr>
        </p:nvSpPr>
        <p:spPr bwMode="auto">
          <a:xfrm>
            <a:off x="250471" y="2715884"/>
            <a:ext cx="338137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500" b="1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000"/>
              <a:t>Semana 13</a:t>
            </a:r>
            <a:endParaRPr sz="2000"/>
          </a:p>
        </p:txBody>
      </p:sp>
      <p:sp>
        <p:nvSpPr>
          <p:cNvPr id="6" name="Google Shape;68;p13"/>
          <p:cNvSpPr txBox="1"/>
          <p:nvPr/>
        </p:nvSpPr>
        <p:spPr bwMode="auto"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" sz="2500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CS2702</a:t>
            </a:r>
            <a:r>
              <a:rPr lang="es" sz="2500" b="1">
                <a:solidFill>
                  <a:srgbClr val="666666"/>
                </a:solidFill>
                <a:latin typeface="Calibri"/>
                <a:ea typeface="Calibri"/>
                <a:cs typeface="Calibri"/>
              </a:rPr>
              <a:t>                          </a:t>
            </a:r>
            <a:r>
              <a:rPr lang="es" sz="2500" b="1" cap="small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Bases de Datos II</a:t>
            </a:r>
            <a:endParaRPr sz="295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69;p13"/>
          <p:cNvSpPr txBox="1"/>
          <p:nvPr/>
        </p:nvSpPr>
        <p:spPr bwMode="auto">
          <a:xfrm>
            <a:off x="1696164" y="3978621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Heider Sanchez</a:t>
            </a:r>
            <a:endParaRPr/>
          </a:p>
          <a:p>
            <a:pPr marL="0" lvl="0" inden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  <a:defRPr/>
            </a:pPr>
            <a:r>
              <a:rPr lang="es" sz="1600" i="1">
                <a:solidFill>
                  <a:srgbClr val="45818E"/>
                </a:solidFill>
                <a:latin typeface="Calibri"/>
                <a:ea typeface="Calibri"/>
                <a:cs typeface="Calibri"/>
              </a:rPr>
              <a:t>hsanchez@utec.edu.pe</a:t>
            </a:r>
            <a:endParaRPr sz="1600" i="1">
              <a:solidFill>
                <a:srgbClr val="45818E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Google Shape;68;p13"/>
          <p:cNvPicPr/>
          <p:nvPr/>
        </p:nvPicPr>
        <p:blipFill>
          <a:blip r:embed="rId2"/>
          <a:stretch/>
        </p:blipFill>
        <p:spPr bwMode="auto">
          <a:xfrm>
            <a:off x="123120" y="72720"/>
            <a:ext cx="2422080" cy="69587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00149" y="1668202"/>
            <a:ext cx="6550572" cy="33171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Descomposición</a:t>
            </a:r>
            <a:endParaRPr lang="es-PE"/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 bwMode="auto">
          <a:xfrm>
            <a:off x="585934" y="1143838"/>
            <a:ext cx="7886700" cy="3263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Reescritura Algebraica</a:t>
            </a:r>
            <a:endParaRPr/>
          </a:p>
          <a:p>
            <a:pPr lvl="1">
              <a:defRPr/>
            </a:pPr>
            <a:r>
              <a:rPr lang="es-ES" sz="1800">
                <a:solidFill>
                  <a:srgbClr val="000000"/>
                </a:solidFill>
              </a:rPr>
              <a:t>Llevar las condiciones lo más abajo</a:t>
            </a:r>
            <a:r>
              <a:rPr lang="es-PE" sz="1800">
                <a:solidFill>
                  <a:srgbClr val="000000"/>
                </a:solidFill>
              </a:rPr>
              <a:t> posible. 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Procesamiento de Consultas</a:t>
            </a:r>
            <a:br>
              <a:rPr lang="es-PE"/>
            </a:br>
            <a:r>
              <a:rPr lang="es-PE" sz="3200"/>
              <a:t>Localización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11700" y="850006"/>
                <a:ext cx="8520600" cy="351625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s-PE" sz="2000" b="1">
                    <a:solidFill>
                      <a:srgbClr val="000000"/>
                    </a:solidFill>
                  </a:rPr>
                  <a:t>Pasos:</a:t>
                </a:r>
                <a:endParaRPr/>
              </a:p>
              <a:p>
                <a:pPr marL="939800" lvl="1" indent="-342900">
                  <a:buFont typeface="+mj-lt"/>
                  <a:buAutoNum type="arabicPeriod"/>
                  <a:defRPr/>
                </a:pPr>
                <a:r>
                  <a:rPr lang="es-PE" sz="1800">
                    <a:solidFill>
                      <a:srgbClr val="000000"/>
                    </a:solidFill>
                  </a:rPr>
                  <a:t>Comenzar con una consulta. </a:t>
                </a:r>
                <a:endParaRPr/>
              </a:p>
              <a:p>
                <a:pPr marL="939800" lvl="1" indent="-342900">
                  <a:buFont typeface="+mj-lt"/>
                  <a:buAutoNum type="arabicPeriod"/>
                  <a:defRPr/>
                </a:pPr>
                <a:r>
                  <a:rPr lang="es-PE" sz="1800">
                    <a:solidFill>
                      <a:srgbClr val="000000"/>
                    </a:solidFill>
                  </a:rPr>
                  <a:t>Reemplazar relaciones por fragmentos.</a:t>
                </a:r>
                <a:endParaRPr/>
              </a:p>
              <a:p>
                <a:pPr marL="939800" lvl="1" indent="-342900">
                  <a:buFont typeface="+mj-lt"/>
                  <a:buAutoNum type="arabicPeriod"/>
                  <a:defRPr/>
                </a:pPr>
                <a:r>
                  <a:rPr lang="es-PE" sz="1800">
                    <a:solidFill>
                      <a:srgbClr val="000000"/>
                    </a:solidFill>
                  </a:rPr>
                  <a:t>Empujar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s-PE" sz="1800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000000"/>
                    </a:solidFill>
                  </a:rPr>
                  <a:t>hacia arriba, y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s-PE" sz="1800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s-PE" sz="1800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000000"/>
                    </a:solidFill>
                  </a:rPr>
                  <a:t> hacia abajo (recordar CS2701)</a:t>
                </a:r>
                <a:endParaRPr/>
              </a:p>
              <a:p>
                <a:pPr marL="939800" lvl="1" indent="-342900">
                  <a:buFont typeface="+mj-lt"/>
                  <a:buAutoNum type="arabicPeriod"/>
                  <a:defRPr/>
                </a:pPr>
                <a:r>
                  <a:rPr lang="es-PE" sz="1800">
                    <a:solidFill>
                      <a:srgbClr val="000000"/>
                    </a:solidFill>
                  </a:rPr>
                  <a:t>Simplificar/Eliminar operaciones innecesarias.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es-PE" sz="2000">
                    <a:solidFill>
                      <a:srgbClr val="000000"/>
                    </a:solidFill>
                  </a:rPr>
                  <a:t> </a:t>
                </a:r>
                <a:endParaRPr/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11700" y="850006"/>
                <a:ext cx="8520600" cy="3516253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39675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Notación para el fragmento: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44134" y="1711681"/>
            <a:ext cx="2584133" cy="1720137"/>
          </a:xfrm>
          <a:prstGeom prst="rect">
            <a:avLst/>
          </a:prstGeom>
        </p:spPr>
      </p:pic>
      <p:sp>
        <p:nvSpPr>
          <p:cNvPr id="7" name="CuadroTexto 4"/>
          <p:cNvSpPr txBox="1"/>
          <p:nvPr/>
        </p:nvSpPr>
        <p:spPr bwMode="auto">
          <a:xfrm>
            <a:off x="4328268" y="2448262"/>
            <a:ext cx="290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PE" sz="1800"/>
              <a:t>Condiciones que satisfacen sus tuplas</a:t>
            </a:r>
            <a:endParaRPr/>
          </a:p>
        </p:txBody>
      </p:sp>
      <p:sp>
        <p:nvSpPr>
          <p:cNvPr id="8" name="CuadroTexto 5"/>
          <p:cNvSpPr txBox="1"/>
          <p:nvPr/>
        </p:nvSpPr>
        <p:spPr bwMode="auto">
          <a:xfrm>
            <a:off x="1554111" y="3431817"/>
            <a:ext cx="148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PE" sz="1800"/>
              <a:t>Fragmento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95354"/>
            <a:ext cx="7886700" cy="3263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1:</a:t>
            </a:r>
            <a:endParaRPr/>
          </a:p>
          <a:p>
            <a:pPr lvl="1">
              <a:defRPr/>
            </a:pPr>
            <a:r>
              <a:rPr lang="es-PE" sz="2500">
                <a:solidFill>
                  <a:srgbClr val="000000"/>
                </a:solidFill>
              </a:rPr>
              <a:t>Sea la consulta:</a:t>
            </a:r>
            <a:endParaRPr/>
          </a:p>
          <a:p>
            <a:pPr marL="596900" lvl="1" indent="0">
              <a:buNone/>
              <a:defRPr/>
            </a:pPr>
            <a:r>
              <a:rPr lang="es-PE" sz="2500">
                <a:solidFill>
                  <a:srgbClr val="000000"/>
                </a:solidFill>
              </a:rPr>
              <a:t>	SELECT * FROM R WHERE R.E = 3</a:t>
            </a:r>
            <a:endParaRPr/>
          </a:p>
          <a:p>
            <a:pPr marL="596900" lvl="1" indent="0">
              <a:buNone/>
              <a:defRPr/>
            </a:pPr>
            <a:r>
              <a:rPr lang="es-PE" sz="2500">
                <a:solidFill>
                  <a:srgbClr val="000000"/>
                </a:solidFill>
              </a:rPr>
              <a:t>	</a:t>
            </a:r>
            <a:endParaRPr/>
          </a:p>
          <a:p>
            <a:pPr marL="596900" lvl="1" indent="0">
              <a:buNone/>
              <a:defRPr/>
            </a:pPr>
            <a:r>
              <a:rPr lang="es-PE" sz="2500">
                <a:solidFill>
                  <a:srgbClr val="000000"/>
                </a:solidFill>
              </a:rPr>
              <a:t>Y R esta compuesto por los fragmentos </a:t>
            </a:r>
            <a:endParaRPr/>
          </a:p>
          <a:p>
            <a:pPr marL="596900" lvl="1" indent="0" algn="ctr">
              <a:buNone/>
              <a:defRPr/>
            </a:pPr>
            <a:r>
              <a:rPr lang="es-PE" sz="2500">
                <a:solidFill>
                  <a:srgbClr val="000000"/>
                </a:solidFill>
              </a:rPr>
              <a:t>{ [R1:E </a:t>
            </a:r>
            <a:r>
              <a:rPr lang="en-US" sz="2500">
                <a:solidFill>
                  <a:srgbClr val="000000"/>
                </a:solidFill>
              </a:rPr>
              <a:t>&lt;10]</a:t>
            </a:r>
            <a:r>
              <a:rPr lang="es-PE" sz="2500">
                <a:solidFill>
                  <a:srgbClr val="000000"/>
                </a:solidFill>
              </a:rPr>
              <a:t> , [R2: E &gt;= 10]}</a:t>
            </a:r>
            <a:r>
              <a:rPr lang="es-PE" sz="2000">
                <a:solidFill>
                  <a:srgbClr val="000000"/>
                </a:solidFill>
              </a:rPr>
              <a:t>	</a:t>
            </a:r>
            <a:endParaRPr lang="es-PE" sz="18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s-PE" sz="2400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29685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1: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6315" y="1678958"/>
            <a:ext cx="1329690" cy="1785584"/>
          </a:xfrm>
          <a:prstGeom prst="rect">
            <a:avLst/>
          </a:prstGeom>
        </p:spPr>
      </p:pic>
      <p:pic>
        <p:nvPicPr>
          <p:cNvPr id="7" name="Imagen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02521" y="1121132"/>
            <a:ext cx="4343400" cy="3133725"/>
          </a:xfrm>
          <a:prstGeom prst="rect">
            <a:avLst/>
          </a:prstGeom>
        </p:spPr>
      </p:pic>
      <p:cxnSp>
        <p:nvCxnSpPr>
          <p:cNvPr id="8" name="Conector recto de flecha 9"/>
          <p:cNvCxnSpPr>
            <a:cxnSpLocks/>
          </p:cNvCxnSpPr>
          <p:nvPr/>
        </p:nvCxnSpPr>
        <p:spPr bwMode="auto">
          <a:xfrm>
            <a:off x="2112618" y="2613135"/>
            <a:ext cx="785128" cy="0"/>
          </a:xfrm>
          <a:prstGeom prst="straightConnector1">
            <a:avLst/>
          </a:prstGeom>
          <a:ln w="3810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857557" y="1916636"/>
            <a:ext cx="4038600" cy="2695575"/>
          </a:xfrm>
          <a:prstGeom prst="rect">
            <a:avLst/>
          </a:prstGeom>
        </p:spPr>
      </p:pic>
      <p:pic>
        <p:nvPicPr>
          <p:cNvPr id="5" name="Imagen 7"/>
          <p:cNvPicPr>
            <a:picLocks noChangeAspect="1"/>
          </p:cNvPicPr>
          <p:nvPr/>
        </p:nvPicPr>
        <p:blipFill>
          <a:blip r:embed="rId3"/>
          <a:srcRect l="4211" t="10146"/>
          <a:stretch/>
        </p:blipFill>
        <p:spPr bwMode="auto">
          <a:xfrm>
            <a:off x="316229" y="1856535"/>
            <a:ext cx="4160519" cy="281577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7" name="Marcador de texto 2"/>
          <p:cNvSpPr>
            <a:spLocks noGrp="1"/>
          </p:cNvSpPr>
          <p:nvPr>
            <p:ph idx="1"/>
          </p:nvPr>
        </p:nvSpPr>
        <p:spPr bwMode="auto">
          <a:xfrm>
            <a:off x="533400" y="1137399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1: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cxnSp>
        <p:nvCxnSpPr>
          <p:cNvPr id="8" name="Conector recto de flecha 9"/>
          <p:cNvCxnSpPr>
            <a:cxnSpLocks/>
          </p:cNvCxnSpPr>
          <p:nvPr/>
        </p:nvCxnSpPr>
        <p:spPr bwMode="auto">
          <a:xfrm>
            <a:off x="3383280" y="2920940"/>
            <a:ext cx="1394460" cy="0"/>
          </a:xfrm>
          <a:prstGeom prst="straightConnector1">
            <a:avLst/>
          </a:prstGeom>
          <a:ln w="3810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066565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1: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" y="1795462"/>
            <a:ext cx="5302926" cy="2992487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>
          <a:blip r:embed="rId3"/>
          <a:srcRect l="8018" r="14418"/>
          <a:stretch/>
        </p:blipFill>
        <p:spPr bwMode="auto">
          <a:xfrm>
            <a:off x="7155180" y="1795462"/>
            <a:ext cx="1677046" cy="2009775"/>
          </a:xfrm>
          <a:prstGeom prst="rect">
            <a:avLst/>
          </a:prstGeom>
        </p:spPr>
      </p:pic>
      <p:cxnSp>
        <p:nvCxnSpPr>
          <p:cNvPr id="8" name="Conector recto de flecha 10"/>
          <p:cNvCxnSpPr>
            <a:cxnSpLocks/>
          </p:cNvCxnSpPr>
          <p:nvPr/>
        </p:nvCxnSpPr>
        <p:spPr bwMode="auto">
          <a:xfrm>
            <a:off x="5497830" y="2571750"/>
            <a:ext cx="1394460" cy="0"/>
          </a:xfrm>
          <a:prstGeom prst="straightConnector1">
            <a:avLst/>
          </a:prstGeom>
          <a:ln w="3810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Regla 1: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" y="1808867"/>
            <a:ext cx="4281488" cy="16131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56717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1:</a:t>
            </a:r>
            <a:endParaRPr lang="es-PE" sz="18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89535" y="1618279"/>
            <a:ext cx="5779845" cy="14449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dirty="0"/>
              <a:t>Procesamiento de Consultas Distribuidas</a:t>
            </a:r>
            <a:endParaRPr dirty="0"/>
          </a:p>
        </p:txBody>
      </p:sp>
      <p:sp>
        <p:nvSpPr>
          <p:cNvPr id="5" name="Rectángulo 1"/>
          <p:cNvSpPr/>
          <p:nvPr/>
        </p:nvSpPr>
        <p:spPr bwMode="auto">
          <a:xfrm>
            <a:off x="3131818" y="2017139"/>
            <a:ext cx="2000250" cy="6315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b="1" dirty="0">
                <a:solidFill>
                  <a:srgbClr val="100700"/>
                </a:solidFill>
              </a:rPr>
              <a:t>Procesador de Consultas</a:t>
            </a:r>
            <a:endParaRPr dirty="0"/>
          </a:p>
        </p:txBody>
      </p:sp>
      <p:cxnSp>
        <p:nvCxnSpPr>
          <p:cNvPr id="6" name="Conector recto de flecha 4"/>
          <p:cNvCxnSpPr>
            <a:cxnSpLocks/>
            <a:endCxn id="5" idx="0"/>
          </p:cNvCxnSpPr>
          <p:nvPr/>
        </p:nvCxnSpPr>
        <p:spPr bwMode="auto">
          <a:xfrm>
            <a:off x="4131943" y="1635646"/>
            <a:ext cx="0" cy="381493"/>
          </a:xfrm>
          <a:prstGeom prst="straightConnector1">
            <a:avLst/>
          </a:prstGeom>
          <a:ln w="1905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7"/>
          <p:cNvSpPr txBox="1"/>
          <p:nvPr/>
        </p:nvSpPr>
        <p:spPr bwMode="auto">
          <a:xfrm>
            <a:off x="2471304" y="117114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800" dirty="0"/>
              <a:t>Consulta de usuario – alto nivel</a:t>
            </a:r>
            <a:endParaRPr dirty="0"/>
          </a:p>
        </p:txBody>
      </p:sp>
      <p:sp>
        <p:nvSpPr>
          <p:cNvPr id="8" name="CuadroTexto 8"/>
          <p:cNvSpPr txBox="1"/>
          <p:nvPr/>
        </p:nvSpPr>
        <p:spPr bwMode="auto">
          <a:xfrm>
            <a:off x="1763688" y="4109215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800" dirty="0"/>
              <a:t>Comandos de manipulación de datos – bajo nivel</a:t>
            </a:r>
            <a:endParaRPr dirty="0"/>
          </a:p>
        </p:txBody>
      </p:sp>
      <p:cxnSp>
        <p:nvCxnSpPr>
          <p:cNvPr id="9" name="Conector recto de flecha 9"/>
          <p:cNvCxnSpPr>
            <a:cxnSpLocks/>
          </p:cNvCxnSpPr>
          <p:nvPr/>
        </p:nvCxnSpPr>
        <p:spPr bwMode="auto">
          <a:xfrm>
            <a:off x="4131943" y="3477694"/>
            <a:ext cx="0" cy="631521"/>
          </a:xfrm>
          <a:prstGeom prst="straightConnector1">
            <a:avLst/>
          </a:prstGeom>
          <a:ln w="1905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rvidor | Icono Gratis">
            <a:extLst>
              <a:ext uri="{FF2B5EF4-FFF2-40B4-BE49-F238E27FC236}">
                <a16:creationId xmlns:a16="http://schemas.microsoft.com/office/drawing/2014/main" id="{1A4C475C-0A06-461D-9119-E49FC55E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95" y="2769338"/>
            <a:ext cx="631522" cy="6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rvidor | Icono Gratis">
            <a:extLst>
              <a:ext uri="{FF2B5EF4-FFF2-40B4-BE49-F238E27FC236}">
                <a16:creationId xmlns:a16="http://schemas.microsoft.com/office/drawing/2014/main" id="{5FAFF75C-641F-4B9E-A0A7-BF7F3322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17" y="2769602"/>
            <a:ext cx="631522" cy="6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rvidor | Icono Gratis">
            <a:extLst>
              <a:ext uri="{FF2B5EF4-FFF2-40B4-BE49-F238E27FC236}">
                <a16:creationId xmlns:a16="http://schemas.microsoft.com/office/drawing/2014/main" id="{81CE3BF1-452D-45B7-8669-AE5CC231E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52" y="2770167"/>
            <a:ext cx="631522" cy="6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rvidor | Icono Gratis">
            <a:extLst>
              <a:ext uri="{FF2B5EF4-FFF2-40B4-BE49-F238E27FC236}">
                <a16:creationId xmlns:a16="http://schemas.microsoft.com/office/drawing/2014/main" id="{3EDFC52E-F8A4-4CD2-A2E4-78B3F891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74" y="2770431"/>
            <a:ext cx="631522" cy="6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043123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36999" y="2357194"/>
            <a:ext cx="1838325" cy="1949433"/>
          </a:xfrm>
          <a:prstGeom prst="rect">
            <a:avLst/>
          </a:prstGeom>
        </p:spPr>
      </p:pic>
      <p:sp>
        <p:nvSpPr>
          <p:cNvPr id="7" name="CuadroTexto 5"/>
          <p:cNvSpPr txBox="1"/>
          <p:nvPr/>
        </p:nvSpPr>
        <p:spPr bwMode="auto">
          <a:xfrm>
            <a:off x="4620169" y="3187711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2000"/>
              <a:t>A = atributo en común</a:t>
            </a:r>
            <a:endParaRPr/>
          </a:p>
        </p:txBody>
      </p:sp>
      <p:sp>
        <p:nvSpPr>
          <p:cNvPr id="8" name="CuadroTexto 6"/>
          <p:cNvSpPr txBox="1"/>
          <p:nvPr/>
        </p:nvSpPr>
        <p:spPr bwMode="auto">
          <a:xfrm>
            <a:off x="1232704" y="1441148"/>
            <a:ext cx="5067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s-PE" dirty="0">
                <a:solidFill>
                  <a:srgbClr val="000000"/>
                </a:solidFill>
              </a:rPr>
              <a:t>Sea la consulta:</a:t>
            </a:r>
            <a:endParaRPr dirty="0"/>
          </a:p>
          <a:p>
            <a:pPr marL="596900" lvl="1" indent="0">
              <a:buNone/>
              <a:defRPr/>
            </a:pPr>
            <a:r>
              <a:rPr lang="es-PE" dirty="0">
                <a:solidFill>
                  <a:srgbClr val="000000"/>
                </a:solidFill>
              </a:rPr>
              <a:t>	SELECT * FROM R JOIN S ON R.A = S.A</a:t>
            </a:r>
            <a:endParaRPr lang="es-PE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09512" y="1465134"/>
            <a:ext cx="8124825" cy="294322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 bwMode="auto">
          <a:xfrm>
            <a:off x="628574" y="1144855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sp>
        <p:nvSpPr>
          <p:cNvPr id="7" name="CuadroTexto 6"/>
          <p:cNvSpPr txBox="1"/>
          <p:nvPr/>
        </p:nvSpPr>
        <p:spPr bwMode="auto">
          <a:xfrm>
            <a:off x="1223009" y="4374069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600"/>
              <a:t>Fragmentación en R</a:t>
            </a:r>
            <a:endParaRPr/>
          </a:p>
        </p:txBody>
      </p:sp>
      <p:sp>
        <p:nvSpPr>
          <p:cNvPr id="8" name="CuadroTexto 7"/>
          <p:cNvSpPr txBox="1"/>
          <p:nvPr/>
        </p:nvSpPr>
        <p:spPr bwMode="auto">
          <a:xfrm>
            <a:off x="6358890" y="435288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600"/>
              <a:t>Fragmentación en S</a:t>
            </a:r>
            <a:endParaRPr/>
          </a:p>
        </p:txBody>
      </p:sp>
      <p:sp>
        <p:nvSpPr>
          <p:cNvPr id="9" name="Rectángulo 4"/>
          <p:cNvSpPr/>
          <p:nvPr/>
        </p:nvSpPr>
        <p:spPr bwMode="auto">
          <a:xfrm>
            <a:off x="427839" y="3556932"/>
            <a:ext cx="1124124" cy="53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Rectángulo 9"/>
          <p:cNvSpPr/>
          <p:nvPr/>
        </p:nvSpPr>
        <p:spPr bwMode="auto">
          <a:xfrm>
            <a:off x="1646889" y="3532450"/>
            <a:ext cx="1227010" cy="53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1" name="Rectángulo 10"/>
          <p:cNvSpPr/>
          <p:nvPr/>
        </p:nvSpPr>
        <p:spPr bwMode="auto">
          <a:xfrm>
            <a:off x="2968825" y="3594305"/>
            <a:ext cx="1124124" cy="53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2" name="Rectángulo 11"/>
          <p:cNvSpPr/>
          <p:nvPr/>
        </p:nvSpPr>
        <p:spPr bwMode="auto">
          <a:xfrm>
            <a:off x="6091369" y="3570528"/>
            <a:ext cx="1124124" cy="53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3" name="Rectángulo 12"/>
          <p:cNvSpPr/>
          <p:nvPr/>
        </p:nvSpPr>
        <p:spPr bwMode="auto">
          <a:xfrm>
            <a:off x="7310419" y="3632383"/>
            <a:ext cx="1124124" cy="53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4" name="Rectángulo 13"/>
          <p:cNvSpPr/>
          <p:nvPr/>
        </p:nvSpPr>
        <p:spPr bwMode="auto">
          <a:xfrm>
            <a:off x="2099256" y="1454463"/>
            <a:ext cx="5505720" cy="1608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627121"/>
          </a:xfrm>
        </p:spPr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519180" y="987276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01300" y="1394460"/>
            <a:ext cx="8532858" cy="3590911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305496" y="2151014"/>
            <a:ext cx="3243047" cy="1381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8" name="Rectángulo 7"/>
          <p:cNvSpPr/>
          <p:nvPr/>
        </p:nvSpPr>
        <p:spPr bwMode="auto">
          <a:xfrm>
            <a:off x="2474752" y="3694675"/>
            <a:ext cx="3850547" cy="1290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9" name="Rectángulo 9"/>
          <p:cNvSpPr/>
          <p:nvPr/>
        </p:nvSpPr>
        <p:spPr bwMode="auto">
          <a:xfrm>
            <a:off x="5516458" y="2226929"/>
            <a:ext cx="3315767" cy="1381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Rectángulo 11"/>
          <p:cNvSpPr/>
          <p:nvPr/>
        </p:nvSpPr>
        <p:spPr bwMode="auto">
          <a:xfrm>
            <a:off x="3899694" y="1124125"/>
            <a:ext cx="1344611" cy="723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8932" y="1155321"/>
            <a:ext cx="8520600" cy="38757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766964"/>
          </a:xfrm>
        </p:spPr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040808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574" y="1155044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5737" y="1715306"/>
            <a:ext cx="8832375" cy="2273150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155738" y="2571750"/>
            <a:ext cx="1916344" cy="1416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8" name="Rectángulo 6"/>
          <p:cNvSpPr/>
          <p:nvPr/>
        </p:nvSpPr>
        <p:spPr bwMode="auto">
          <a:xfrm>
            <a:off x="3479177" y="2464091"/>
            <a:ext cx="1916344" cy="1416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9" name="Rectángulo 7"/>
          <p:cNvSpPr/>
          <p:nvPr/>
        </p:nvSpPr>
        <p:spPr bwMode="auto">
          <a:xfrm>
            <a:off x="7071769" y="2571750"/>
            <a:ext cx="1916344" cy="1416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Rectángulo 8"/>
          <p:cNvSpPr/>
          <p:nvPr/>
        </p:nvSpPr>
        <p:spPr bwMode="auto">
          <a:xfrm>
            <a:off x="3791823" y="1568741"/>
            <a:ext cx="1603697" cy="511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18081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Regla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" y="1758075"/>
            <a:ext cx="6604635" cy="15305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76036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2: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11866" y="1827023"/>
            <a:ext cx="6342698" cy="23478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575" y="1112623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3: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6" y="1651975"/>
            <a:ext cx="8520599" cy="2537483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5283312" y="4200135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Fragmentación Derivada</a:t>
            </a:r>
            <a:endParaRPr lang="es-PE" sz="1800" b="1"/>
          </a:p>
        </p:txBody>
      </p:sp>
      <p:sp>
        <p:nvSpPr>
          <p:cNvPr id="8" name="CuadroTexto 6"/>
          <p:cNvSpPr txBox="1"/>
          <p:nvPr/>
        </p:nvSpPr>
        <p:spPr bwMode="auto">
          <a:xfrm>
            <a:off x="3217763" y="793669"/>
            <a:ext cx="5862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s-PE" sz="1400">
                <a:solidFill>
                  <a:srgbClr val="000000"/>
                </a:solidFill>
              </a:rPr>
              <a:t>Sea la consulta:</a:t>
            </a:r>
            <a:endParaRPr/>
          </a:p>
          <a:p>
            <a:pPr marL="596900" lvl="1" indent="0">
              <a:buNone/>
              <a:defRPr/>
            </a:pPr>
            <a:r>
              <a:rPr lang="es-PE" sz="1400">
                <a:solidFill>
                  <a:srgbClr val="000000"/>
                </a:solidFill>
              </a:rPr>
              <a:t>	SELECT * FROM R, S WHERE R.K = S.K</a:t>
            </a:r>
            <a:endParaRPr lang="es-PE"/>
          </a:p>
        </p:txBody>
      </p:sp>
      <p:sp>
        <p:nvSpPr>
          <p:cNvPr id="9" name="CuadroTexto 4"/>
          <p:cNvSpPr txBox="1"/>
          <p:nvPr/>
        </p:nvSpPr>
        <p:spPr bwMode="auto">
          <a:xfrm>
            <a:off x="4323144" y="4580144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S1 :   S sj_k R1</a:t>
            </a:r>
            <a:endParaRPr lang="es-PE"/>
          </a:p>
        </p:txBody>
      </p:sp>
      <p:sp>
        <p:nvSpPr>
          <p:cNvPr id="10" name="CuadroTexto 7"/>
          <p:cNvSpPr txBox="1"/>
          <p:nvPr/>
        </p:nvSpPr>
        <p:spPr bwMode="auto">
          <a:xfrm>
            <a:off x="6935165" y="4597492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S2 :   S sj_k R2</a:t>
            </a:r>
            <a:endParaRPr lang="es-P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59906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3: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71487" y="1578868"/>
            <a:ext cx="8114430" cy="28445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30960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3: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rcRect l="2937"/>
          <a:stretch/>
        </p:blipFill>
        <p:spPr bwMode="auto">
          <a:xfrm>
            <a:off x="263670" y="1554480"/>
            <a:ext cx="8342654" cy="29451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3200"/>
              <a:t>Procesamiento de Consultas Distribuidas </a:t>
            </a:r>
            <a:endParaRPr/>
          </a:p>
        </p:txBody>
      </p:sp>
      <p:sp>
        <p:nvSpPr>
          <p:cNvPr id="5" name="Marcador de texto 5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s-PE" sz="3200" dirty="0"/>
              <a:t>Pasos:</a:t>
            </a:r>
            <a:endParaRPr dirty="0"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 dirty="0">
                <a:solidFill>
                  <a:srgbClr val="100700"/>
                </a:solidFill>
              </a:rPr>
              <a:t>Descomposición</a:t>
            </a:r>
            <a:endParaRPr dirty="0"/>
          </a:p>
          <a:p>
            <a:pPr lvl="2">
              <a:defRPr/>
            </a:pPr>
            <a:r>
              <a:rPr lang="es-ES" sz="1800" dirty="0">
                <a:solidFill>
                  <a:srgbClr val="100700"/>
                </a:solidFill>
              </a:rPr>
              <a:t>Uno o más árboles de consulta algebraica sobre las relaciones.</a:t>
            </a:r>
            <a:endParaRPr lang="es-PE" sz="1800" dirty="0">
              <a:solidFill>
                <a:srgbClr val="100700"/>
              </a:solidFill>
            </a:endParaRPr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 dirty="0">
                <a:solidFill>
                  <a:srgbClr val="100700"/>
                </a:solidFill>
              </a:rPr>
              <a:t>Localización</a:t>
            </a:r>
            <a:endParaRPr dirty="0"/>
          </a:p>
          <a:p>
            <a:pPr lvl="2">
              <a:defRPr/>
            </a:pPr>
            <a:r>
              <a:rPr lang="es-ES" sz="1800" dirty="0">
                <a:solidFill>
                  <a:srgbClr val="100700"/>
                </a:solidFill>
              </a:rPr>
              <a:t>Reemplazo de relaciones por sus fragmentos correspondientes.</a:t>
            </a:r>
            <a:endParaRPr lang="es-PE" sz="1800" dirty="0">
              <a:solidFill>
                <a:srgbClr val="100700"/>
              </a:solidFill>
            </a:endParaRPr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 dirty="0">
                <a:solidFill>
                  <a:srgbClr val="100700"/>
                </a:solidFill>
              </a:rPr>
              <a:t>Optimización</a:t>
            </a:r>
          </a:p>
          <a:p>
            <a:pPr lvl="2">
              <a:defRPr/>
            </a:pPr>
            <a:r>
              <a:rPr lang="es-PE" sz="2100" dirty="0">
                <a:solidFill>
                  <a:srgbClr val="100700"/>
                </a:solidFill>
              </a:rPr>
              <a:t>Reducir la transmisión de tuplas por la red.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43839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3:</a:t>
            </a:r>
            <a:endParaRPr/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7135" y="1598180"/>
            <a:ext cx="8069580" cy="2930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63157"/>
            <a:ext cx="7886700" cy="3263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4:</a:t>
            </a:r>
            <a:endParaRPr/>
          </a:p>
          <a:p>
            <a:pPr lvl="1">
              <a:defRPr/>
            </a:pPr>
            <a:r>
              <a:rPr lang="es-PE" sz="2000">
                <a:solidFill>
                  <a:srgbClr val="000000"/>
                </a:solidFill>
              </a:rPr>
              <a:t>Sea la consulta:</a:t>
            </a:r>
            <a:endParaRPr/>
          </a:p>
          <a:p>
            <a:pPr marL="596900" lvl="1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	SELECT A FROM R </a:t>
            </a:r>
            <a:endParaRPr/>
          </a:p>
          <a:p>
            <a:pPr marL="596900" lvl="1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	</a:t>
            </a:r>
            <a:endParaRPr/>
          </a:p>
          <a:p>
            <a:pPr marL="596900" lvl="1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Y R esta compuesto por los fragmentos </a:t>
            </a:r>
            <a:endParaRPr/>
          </a:p>
          <a:p>
            <a:pPr marL="596900" lvl="1" indent="0" algn="ctr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{ R1(K,A, B) , R2(K,C,D)}	</a:t>
            </a:r>
            <a:r>
              <a:rPr lang="es-PE" sz="2400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0077" y="1149003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4: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0077" y="1838325"/>
            <a:ext cx="814388" cy="1548343"/>
          </a:xfrm>
          <a:prstGeom prst="rect">
            <a:avLst/>
          </a:prstGeom>
        </p:spPr>
      </p:pic>
      <p:cxnSp>
        <p:nvCxnSpPr>
          <p:cNvPr id="7" name="Conector recto de flecha 5"/>
          <p:cNvCxnSpPr>
            <a:cxnSpLocks/>
          </p:cNvCxnSpPr>
          <p:nvPr/>
        </p:nvCxnSpPr>
        <p:spPr bwMode="auto">
          <a:xfrm>
            <a:off x="2697480" y="2571750"/>
            <a:ext cx="1394460" cy="0"/>
          </a:xfrm>
          <a:prstGeom prst="straightConnector1">
            <a:avLst/>
          </a:prstGeom>
          <a:ln w="3810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51815" y="990600"/>
            <a:ext cx="2743200" cy="3162300"/>
          </a:xfrm>
          <a:prstGeom prst="rect">
            <a:avLst/>
          </a:prstGeom>
        </p:spPr>
      </p:pic>
      <p:sp>
        <p:nvSpPr>
          <p:cNvPr id="9" name="Rectángulo 7"/>
          <p:cNvSpPr/>
          <p:nvPr/>
        </p:nvSpPr>
        <p:spPr bwMode="auto">
          <a:xfrm>
            <a:off x="5137905" y="429349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Fragmentación Vertical</a:t>
            </a:r>
            <a:endParaRPr lang="es-PE"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092323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4: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482090"/>
            <a:ext cx="2743200" cy="3162300"/>
          </a:xfrm>
          <a:prstGeom prst="rect">
            <a:avLst/>
          </a:prstGeom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31509" y="597595"/>
            <a:ext cx="2534248" cy="4069655"/>
          </a:xfrm>
          <a:prstGeom prst="rect">
            <a:avLst/>
          </a:prstGeom>
        </p:spPr>
      </p:pic>
      <p:cxnSp>
        <p:nvCxnSpPr>
          <p:cNvPr id="8" name="Conector recto de flecha 8"/>
          <p:cNvCxnSpPr>
            <a:cxnSpLocks/>
          </p:cNvCxnSpPr>
          <p:nvPr/>
        </p:nvCxnSpPr>
        <p:spPr bwMode="auto">
          <a:xfrm>
            <a:off x="3280410" y="2583180"/>
            <a:ext cx="1394460" cy="0"/>
          </a:xfrm>
          <a:prstGeom prst="straightConnector1">
            <a:avLst/>
          </a:prstGeom>
          <a:ln w="38100">
            <a:solidFill>
              <a:srgbClr val="100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Ejemplo 4:</a:t>
            </a:r>
            <a:endParaRPr lang="es-PE" sz="2000">
              <a:solidFill>
                <a:srgbClr val="0000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409875" y="1604962"/>
            <a:ext cx="11620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Localización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081844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Regla 3: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Considerando la fragmentación vertical</a:t>
            </a:r>
            <a:endParaRPr/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Entonces, para algún </a:t>
            </a:r>
            <a:endParaRPr/>
          </a:p>
          <a:p>
            <a:pPr lvl="1">
              <a:defRPr/>
            </a:pPr>
            <a:endParaRPr lang="es-PE" sz="18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  <a:p>
            <a:pPr lvl="1">
              <a:defRPr/>
            </a:pPr>
            <a:endParaRPr lang="es-PE" sz="1600">
              <a:solidFill>
                <a:srgbClr val="0000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64028" y="1794435"/>
            <a:ext cx="2725048" cy="643782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77296" y="2582845"/>
            <a:ext cx="999614" cy="408538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468190" y="3216573"/>
            <a:ext cx="4193105" cy="6228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Procesamiento de Consultas</a:t>
            </a:r>
            <a:br>
              <a:rPr lang="es-PE"/>
            </a:br>
            <a:r>
              <a:rPr lang="es-PE" sz="3200"/>
              <a:t>Optimización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overview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idx="1"/>
          </p:nvPr>
        </p:nvSpPr>
        <p:spPr bwMode="auto">
          <a:xfrm>
            <a:off x="628650" y="1369218"/>
            <a:ext cx="5075999" cy="3263504"/>
          </a:xfrm>
        </p:spPr>
        <p:txBody>
          <a:bodyPr/>
          <a:lstStyle/>
          <a:p>
            <a:pPr>
              <a:defRPr/>
            </a:pPr>
            <a:r>
              <a:rPr lang="es-PE"/>
              <a:t>Proceso de optimización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Generar planes de consulta.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endParaRPr lang="es-PE" sz="1800">
              <a:solidFill>
                <a:srgbClr val="100700"/>
              </a:solidFill>
            </a:endParaRPr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Estimar el tamaño de los resultados intermedios.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endParaRPr lang="es-PE" sz="1500">
              <a:solidFill>
                <a:srgbClr val="100700"/>
              </a:solidFill>
            </a:endParaRPr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Estimar el costo del plan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08349" y="980585"/>
            <a:ext cx="3264750" cy="2930637"/>
          </a:xfrm>
          <a:prstGeom prst="rect">
            <a:avLst/>
          </a:prstGeom>
        </p:spPr>
      </p:pic>
      <p:sp>
        <p:nvSpPr>
          <p:cNvPr id="7" name="Rectángulo 1"/>
          <p:cNvSpPr/>
          <p:nvPr/>
        </p:nvSpPr>
        <p:spPr bwMode="auto">
          <a:xfrm>
            <a:off x="5860409" y="4197498"/>
            <a:ext cx="2849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  <a:defRPr/>
            </a:pPr>
            <a:r>
              <a:rPr lang="es-PE" sz="1800">
                <a:solidFill>
                  <a:schemeClr val="bg2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Elegir el mínimo</a:t>
            </a:r>
            <a:endParaRPr/>
          </a:p>
        </p:txBody>
      </p:sp>
      <p:sp>
        <p:nvSpPr>
          <p:cNvPr id="8" name="Abrir llave 5"/>
          <p:cNvSpPr/>
          <p:nvPr/>
        </p:nvSpPr>
        <p:spPr bwMode="auto">
          <a:xfrm rot="16199999">
            <a:off x="7012712" y="2529710"/>
            <a:ext cx="263425" cy="3072150"/>
          </a:xfrm>
          <a:prstGeom prst="leftBrace">
            <a:avLst>
              <a:gd name="adj1" fmla="val 8333"/>
              <a:gd name="adj2" fmla="val 4976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overview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8270700" cy="39354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/>
              <a:t>Diferencias respecto a la optimización centralizada.</a:t>
            </a:r>
            <a:endParaRPr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Nuevas estrategias para algunas operaciones.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Ordenación paralela / distribuida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Join paralelo / distribuido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Eliminación de duplicados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Agregación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Selección</a:t>
            </a:r>
            <a:endParaRPr/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/>
              <a:t>Muchas formas de asignar y programar procesadores.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b="1"/>
              <a:t>Casos de entrada:</a:t>
            </a:r>
            <a:endParaRPr/>
          </a:p>
          <a:p>
            <a:pPr marL="939800" lvl="1" indent="-342900">
              <a:lnSpc>
                <a:spcPct val="150000"/>
              </a:lnSpc>
              <a:buFont typeface="+mj-lt"/>
              <a:buAutoNum type="alphaLcParenR"/>
              <a:defRPr/>
            </a:pPr>
            <a:r>
              <a:rPr lang="es-PE" sz="2000">
                <a:solidFill>
                  <a:srgbClr val="100700"/>
                </a:solidFill>
              </a:rPr>
              <a:t>La relación R en un solo sitio /disco</a:t>
            </a:r>
            <a:endParaRPr/>
          </a:p>
          <a:p>
            <a:pPr marL="939800" lvl="1" indent="-342900">
              <a:lnSpc>
                <a:spcPct val="150000"/>
              </a:lnSpc>
              <a:buFont typeface="+mj-lt"/>
              <a:buAutoNum type="alphaLcParenR"/>
              <a:defRPr/>
            </a:pPr>
            <a:r>
              <a:rPr lang="es-PE" sz="2000">
                <a:solidFill>
                  <a:srgbClr val="100700"/>
                </a:solidFill>
              </a:rPr>
              <a:t>La relación R fragmentado por el atributo de ordenación</a:t>
            </a:r>
            <a:endParaRPr/>
          </a:p>
          <a:p>
            <a:pPr marL="939800" lvl="1" indent="-342900">
              <a:lnSpc>
                <a:spcPct val="150000"/>
              </a:lnSpc>
              <a:buFont typeface="+mj-lt"/>
              <a:buAutoNum type="alphaLcParenR"/>
              <a:defRPr/>
            </a:pPr>
            <a:r>
              <a:rPr lang="es-PE" sz="2000">
                <a:solidFill>
                  <a:srgbClr val="100700"/>
                </a:solidFill>
              </a:rPr>
              <a:t>La relación R fragmentado por otro atributo</a:t>
            </a:r>
            <a:endParaRPr/>
          </a:p>
          <a:p>
            <a:pPr lvl="1">
              <a:defRPr/>
            </a:pPr>
            <a:endParaRPr lang="es-PE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Procesamiento de Consultas</a:t>
            </a:r>
            <a:br>
              <a:rPr lang="es-PE"/>
            </a:br>
            <a:r>
              <a:rPr lang="es-PE" sz="3200"/>
              <a:t>Descomposición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b="1"/>
              <a:t>Casos de salida:</a:t>
            </a:r>
            <a:endParaRPr/>
          </a:p>
          <a:p>
            <a:pPr marL="939800" lvl="1" indent="-342900">
              <a:lnSpc>
                <a:spcPct val="100000"/>
              </a:lnSpc>
              <a:buFont typeface="+mj-lt"/>
              <a:buAutoNum type="alphaLcParenR"/>
              <a:defRPr/>
            </a:pPr>
            <a:r>
              <a:rPr lang="es-PE" sz="2000">
                <a:solidFill>
                  <a:srgbClr val="100700"/>
                </a:solidFill>
              </a:rPr>
              <a:t>La relación R ordenado en un solo sitio /disco</a:t>
            </a:r>
            <a:endParaRPr/>
          </a:p>
          <a:p>
            <a:pPr marL="939800" lvl="1" indent="-342900">
              <a:lnSpc>
                <a:spcPct val="100000"/>
              </a:lnSpc>
              <a:buFont typeface="+mj-lt"/>
              <a:buAutoNum type="alphaLcParenR"/>
              <a:defRPr/>
            </a:pPr>
            <a:r>
              <a:rPr lang="es-PE" sz="2000">
                <a:solidFill>
                  <a:srgbClr val="100700"/>
                </a:solidFill>
              </a:rPr>
              <a:t>Fragmentos ordenados de R </a:t>
            </a:r>
            <a:endParaRPr/>
          </a:p>
          <a:p>
            <a:pPr marL="596900" lvl="1" indent="0">
              <a:buNone/>
              <a:defRPr/>
            </a:pPr>
            <a:endParaRPr lang="es-PE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71338" y="2671199"/>
            <a:ext cx="4500699" cy="2337025"/>
          </a:xfrm>
          <a:prstGeom prst="rect">
            <a:avLst/>
          </a:prstGeom>
        </p:spPr>
      </p:pic>
      <p:sp>
        <p:nvSpPr>
          <p:cNvPr id="7" name="CuadroTexto 4"/>
          <p:cNvSpPr txBox="1"/>
          <p:nvPr/>
        </p:nvSpPr>
        <p:spPr bwMode="auto">
          <a:xfrm>
            <a:off x="2290195" y="2456954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 </a:t>
            </a:r>
            <a:endParaRPr lang="es-PE"/>
          </a:p>
        </p:txBody>
      </p:sp>
      <p:sp>
        <p:nvSpPr>
          <p:cNvPr id="8" name="CuadroTexto 5"/>
          <p:cNvSpPr txBox="1"/>
          <p:nvPr/>
        </p:nvSpPr>
        <p:spPr bwMode="auto">
          <a:xfrm>
            <a:off x="3952613" y="242683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 </a:t>
            </a:r>
            <a:endParaRPr lang="es-PE"/>
          </a:p>
        </p:txBody>
      </p:sp>
      <p:sp>
        <p:nvSpPr>
          <p:cNvPr id="9" name="CuadroTexto 6"/>
          <p:cNvSpPr txBox="1"/>
          <p:nvPr/>
        </p:nvSpPr>
        <p:spPr bwMode="auto">
          <a:xfrm>
            <a:off x="5682143" y="243872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 </a:t>
            </a:r>
            <a:endParaRPr lang="es-P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8520600" cy="3779375"/>
          </a:xfrm>
        </p:spPr>
        <p:txBody>
          <a:bodyPr/>
          <a:lstStyle/>
          <a:p>
            <a:pPr>
              <a:defRPr/>
            </a:pPr>
            <a:r>
              <a:rPr lang="es-PE" sz="2000" b="1"/>
              <a:t>Caso b) R fragmentado por el atributo de ordenación: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100700"/>
                </a:solidFill>
              </a:rPr>
              <a:t>R(k, …) para ser ordenado en k.      Select * from R order by k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100700"/>
                </a:solidFill>
              </a:rPr>
              <a:t>Fragmentación horizontal en k usando el vector [k</a:t>
            </a:r>
            <a:r>
              <a:rPr lang="en-US" sz="1800" baseline="-25000">
                <a:solidFill>
                  <a:srgbClr val="100700"/>
                </a:solidFill>
              </a:rPr>
              <a:t>0</a:t>
            </a:r>
            <a:r>
              <a:rPr lang="en-US" sz="1800">
                <a:solidFill>
                  <a:srgbClr val="100700"/>
                </a:solidFill>
              </a:rPr>
              <a:t>, k</a:t>
            </a:r>
            <a:r>
              <a:rPr lang="en-US" sz="1800" baseline="-25000">
                <a:solidFill>
                  <a:srgbClr val="100700"/>
                </a:solidFill>
              </a:rPr>
              <a:t>1</a:t>
            </a:r>
            <a:r>
              <a:rPr lang="en-US" sz="1800">
                <a:solidFill>
                  <a:srgbClr val="100700"/>
                </a:solidFill>
              </a:rPr>
              <a:t>, …., k</a:t>
            </a:r>
            <a:r>
              <a:rPr lang="en-US" sz="1800" baseline="-25000">
                <a:solidFill>
                  <a:srgbClr val="100700"/>
                </a:solidFill>
              </a:rPr>
              <a:t>n</a:t>
            </a:r>
            <a:r>
              <a:rPr lang="en-US" sz="1800">
                <a:solidFill>
                  <a:srgbClr val="100700"/>
                </a:solidFill>
              </a:rPr>
              <a:t>]</a:t>
            </a:r>
            <a:endParaRPr/>
          </a:p>
          <a:p>
            <a:pPr lvl="1">
              <a:defRPr/>
            </a:pPr>
            <a:endParaRPr lang="es-PE" sz="1600">
              <a:solidFill>
                <a:srgbClr val="100700"/>
              </a:solidFill>
            </a:endParaRP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24000" y="2823627"/>
            <a:ext cx="5104950" cy="1618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8520600" cy="3779375"/>
          </a:xfrm>
        </p:spPr>
        <p:txBody>
          <a:bodyPr/>
          <a:lstStyle/>
          <a:p>
            <a:pPr>
              <a:defRPr/>
            </a:pPr>
            <a:r>
              <a:rPr lang="es-PE" sz="2000" b="1"/>
              <a:t>Caso b) R fragmentado por el atributo de ordenación: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100700"/>
                </a:solidFill>
              </a:rPr>
              <a:t>Algoritmo:</a:t>
            </a:r>
            <a:endParaRPr/>
          </a:p>
          <a:p>
            <a:pPr marL="1397000" lvl="2" indent="-342900"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Ordenar cada fragmento de forma independiente</a:t>
            </a:r>
            <a:endParaRPr/>
          </a:p>
          <a:p>
            <a:pPr marL="1397000" lvl="2" indent="-342900"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Envíe los resultados si es necesario</a:t>
            </a:r>
            <a:endParaRPr lang="en-US" sz="1800">
              <a:solidFill>
                <a:srgbClr val="100700"/>
              </a:solidFill>
            </a:endParaRPr>
          </a:p>
          <a:p>
            <a:pPr marL="939800" lvl="1" indent="-342900">
              <a:buFont typeface="+mj-lt"/>
              <a:buAutoNum type="arabicPeriod"/>
              <a:defRPr/>
            </a:pPr>
            <a:endParaRPr lang="es-PE" sz="160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8520600" cy="3779375"/>
          </a:xfrm>
        </p:spPr>
        <p:txBody>
          <a:bodyPr/>
          <a:lstStyle/>
          <a:p>
            <a:pPr>
              <a:defRPr/>
            </a:pPr>
            <a:r>
              <a:rPr lang="es-PE" sz="2000" b="1"/>
              <a:t>Caso c) R fragmentado por otro atributo :</a:t>
            </a:r>
            <a:endParaRPr/>
          </a:p>
          <a:p>
            <a:pPr lvl="1">
              <a:defRPr/>
            </a:pPr>
            <a:r>
              <a:rPr lang="en-US" sz="1800">
                <a:solidFill>
                  <a:srgbClr val="100700"/>
                </a:solidFill>
              </a:rPr>
              <a:t>R(k, …) para ser ordenado en k.     Select * from R order by k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R ubicado en uno o más sitios / discos, </a:t>
            </a:r>
            <a:r>
              <a:rPr lang="es-PE" sz="1800" b="1">
                <a:solidFill>
                  <a:srgbClr val="100700"/>
                </a:solidFill>
              </a:rPr>
              <a:t>no</a:t>
            </a:r>
            <a:r>
              <a:rPr lang="es-PE" sz="1800">
                <a:solidFill>
                  <a:srgbClr val="100700"/>
                </a:solidFill>
              </a:rPr>
              <a:t> esta fragmentado en K</a:t>
            </a:r>
            <a:endParaRPr lang="es-PE" sz="1600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rcRect t="2396" r="88404" b="41868"/>
          <a:stretch/>
        </p:blipFill>
        <p:spPr bwMode="auto">
          <a:xfrm>
            <a:off x="4095719" y="2571750"/>
            <a:ext cx="602041" cy="13838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672420"/>
            <a:ext cx="8520600" cy="2434195"/>
          </a:xfrm>
        </p:spPr>
        <p:txBody>
          <a:bodyPr/>
          <a:lstStyle/>
          <a:p>
            <a:pPr>
              <a:defRPr/>
            </a:pPr>
            <a:r>
              <a:rPr lang="es-PE" sz="2000" b="1"/>
              <a:t>Caso c) R fragmentado por otro atributo 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2000">
                <a:solidFill>
                  <a:srgbClr val="100700"/>
                </a:solidFill>
              </a:rPr>
              <a:t>Algoritmo </a:t>
            </a:r>
            <a:endParaRPr/>
          </a:p>
          <a:p>
            <a:pPr marL="1397000" lvl="2" indent="-34290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1800">
                <a:solidFill>
                  <a:srgbClr val="100700"/>
                </a:solidFill>
              </a:rPr>
              <a:t>Partición por rango  en k</a:t>
            </a:r>
            <a:endParaRPr/>
          </a:p>
          <a:p>
            <a:pPr marL="1397000" lvl="2" indent="-34290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s-PE" sz="1800">
                <a:solidFill>
                  <a:srgbClr val="100700"/>
                </a:solidFill>
              </a:rPr>
              <a:t>Ordenación básica en cada fragmento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rcRect t="2396" b="3361"/>
          <a:stretch/>
        </p:blipFill>
        <p:spPr bwMode="auto">
          <a:xfrm>
            <a:off x="1772044" y="2684769"/>
            <a:ext cx="4686712" cy="21124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1"/>
            <a:ext cx="8520600" cy="225595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Vector de partición: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800">
                <a:solidFill>
                  <a:srgbClr val="100700"/>
                </a:solidFill>
              </a:rPr>
              <a:t>Problema: </a:t>
            </a:r>
            <a:endParaRPr/>
          </a:p>
          <a:p>
            <a:pPr lvl="2">
              <a:lnSpc>
                <a:spcPct val="100000"/>
              </a:lnSpc>
              <a:defRPr/>
            </a:pPr>
            <a:r>
              <a:rPr lang="es-PE" sz="1600">
                <a:solidFill>
                  <a:srgbClr val="100700"/>
                </a:solidFill>
              </a:rPr>
              <a:t>Seleccione un buen vector de partición dado los fragmentos: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rcRect b="5477"/>
          <a:stretch/>
        </p:blipFill>
        <p:spPr bwMode="auto">
          <a:xfrm>
            <a:off x="2613599" y="2248610"/>
            <a:ext cx="4316941" cy="26833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7937218" cy="41423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Vector de partición:</a:t>
            </a:r>
            <a:endParaRPr/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Estrategía: </a:t>
            </a:r>
            <a:endParaRPr/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Cada sitio envía al coordinador 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MIN valor de k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MAX valor de k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Número de tuplas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Coordinador</a:t>
            </a:r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Calcula el vector y distribuye a los sitios.</a:t>
            </a:r>
            <a:endParaRPr/>
          </a:p>
          <a:p>
            <a:pPr lvl="3">
              <a:lnSpc>
                <a:spcPct val="100000"/>
              </a:lnSpc>
              <a:spcBef>
                <a:spcPts val="1200"/>
              </a:spcBef>
              <a:defRPr/>
            </a:pPr>
            <a:r>
              <a:rPr lang="es-PE" sz="1800">
                <a:solidFill>
                  <a:srgbClr val="100700"/>
                </a:solidFill>
              </a:rPr>
              <a:t>Decide el número de sitios para realizar las ordenaciones locales.</a:t>
            </a:r>
            <a:endParaRPr lang="en-US" sz="1800">
              <a:solidFill>
                <a:srgbClr val="100700"/>
              </a:solidFill>
            </a:endParaRPr>
          </a:p>
          <a:p>
            <a:pPr lvl="3">
              <a:lnSpc>
                <a:spcPct val="100000"/>
              </a:lnSpc>
              <a:defRPr/>
            </a:pPr>
            <a:endParaRPr lang="en-US" sz="180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8520600" cy="4142349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Vector de partición:</a:t>
            </a:r>
            <a:endParaRPr/>
          </a:p>
          <a:p>
            <a:pPr lvl="1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Ejemplo: </a:t>
            </a:r>
            <a:endParaRPr/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El coordinador recibe:</a:t>
            </a:r>
            <a:endParaRPr/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Tuplas esperadas</a:t>
            </a:r>
          </a:p>
        </p:txBody>
      </p:sp>
      <p:grpSp>
        <p:nvGrpSpPr>
          <p:cNvPr id="6" name="Grupo 6"/>
          <p:cNvGrpSpPr/>
          <p:nvPr/>
        </p:nvGrpSpPr>
        <p:grpSpPr bwMode="auto">
          <a:xfrm>
            <a:off x="1778400" y="1857644"/>
            <a:ext cx="5202822" cy="872034"/>
            <a:chOff x="1756800" y="2044844"/>
            <a:chExt cx="5202822" cy="872034"/>
          </a:xfrm>
        </p:grpSpPr>
        <p:pic>
          <p:nvPicPr>
            <p:cNvPr id="7" name="Imagen 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756800" y="2173179"/>
              <a:ext cx="3376800" cy="743698"/>
            </a:xfrm>
            <a:prstGeom prst="rect">
              <a:avLst/>
            </a:prstGeom>
          </p:spPr>
        </p:pic>
        <p:sp>
          <p:nvSpPr>
            <p:cNvPr id="8" name="CuadroTexto 4"/>
            <p:cNvSpPr txBox="1"/>
            <p:nvPr/>
          </p:nvSpPr>
          <p:spPr bwMode="auto">
            <a:xfrm>
              <a:off x="5447670" y="2044844"/>
              <a:ext cx="1511952" cy="8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s-PE" sz="1800"/>
                <a:t># tuplas = 10</a:t>
              </a:r>
              <a:endParaRPr/>
            </a:p>
            <a:p>
              <a:pPr>
                <a:lnSpc>
                  <a:spcPct val="150000"/>
                </a:lnSpc>
                <a:defRPr/>
              </a:pPr>
              <a:r>
                <a:rPr lang="es-PE" sz="1800"/>
                <a:t># tuplas = 10</a:t>
              </a:r>
              <a:endParaRPr/>
            </a:p>
          </p:txBody>
        </p:sp>
      </p:grpSp>
      <p:pic>
        <p:nvPicPr>
          <p:cNvPr id="9" name="Imagen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78400" y="3126194"/>
            <a:ext cx="6083481" cy="1439417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66411" y="4659823"/>
            <a:ext cx="307462" cy="221157"/>
          </a:xfrm>
          <a:prstGeom prst="rect">
            <a:avLst/>
          </a:prstGeom>
        </p:spPr>
      </p:pic>
      <p:sp>
        <p:nvSpPr>
          <p:cNvPr id="11" name="Rectángulo 9"/>
          <p:cNvSpPr/>
          <p:nvPr/>
        </p:nvSpPr>
        <p:spPr bwMode="auto">
          <a:xfrm>
            <a:off x="4006378" y="4565611"/>
            <a:ext cx="4956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2">
              <a:spcBef>
                <a:spcPts val="800"/>
              </a:spcBef>
              <a:defRPr/>
            </a:pPr>
            <a:r>
              <a:rPr lang="en-US" sz="1600">
                <a:solidFill>
                  <a:srgbClr val="100700"/>
                </a:solidFill>
              </a:rPr>
              <a:t>Asumiendo que queremos ordenar en dos sitios</a:t>
            </a:r>
            <a:endParaRPr/>
          </a:p>
        </p:txBody>
      </p:sp>
      <p:cxnSp>
        <p:nvCxnSpPr>
          <p:cNvPr id="12" name="Conector recto de flecha 11"/>
          <p:cNvCxnSpPr>
            <a:cxnSpLocks/>
          </p:cNvCxnSpPr>
          <p:nvPr/>
        </p:nvCxnSpPr>
        <p:spPr bwMode="auto">
          <a:xfrm flipH="1">
            <a:off x="3434400" y="4770402"/>
            <a:ext cx="6552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06400" y="1898651"/>
            <a:ext cx="5228399" cy="182888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775733"/>
            <a:ext cx="8520600" cy="3510078"/>
          </a:xfrm>
        </p:spPr>
        <p:txBody>
          <a:bodyPr spcFirstLastPara="1" vertOverflow="overflow" horzOverflow="clip" vert="horz" wrap="square" lIns="91424" tIns="91424" rIns="91424" bIns="91424" numCol="1" spcCol="0" rtlCol="0" fromWordArt="0" anchor="t" anchorCtr="0" forceAA="0" compatLnSpc="0"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Vector de partición:</a:t>
            </a:r>
            <a:endParaRPr/>
          </a:p>
          <a:p>
            <a:pPr lvl="1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Ejemplo: </a:t>
            </a:r>
            <a:endParaRPr/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800">
                <a:solidFill>
                  <a:srgbClr val="100700"/>
                </a:solidFill>
              </a:rPr>
              <a:t>Tuplas esperadas</a:t>
            </a: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endParaRPr lang="en-US" sz="1800">
              <a:solidFill>
                <a:srgbClr val="100700"/>
              </a:solidFill>
            </a:endParaRPr>
          </a:p>
          <a:p>
            <a:pPr lvl="2">
              <a:lnSpc>
                <a:spcPct val="100000"/>
              </a:lnSpc>
              <a:spcBef>
                <a:spcPts val="800"/>
              </a:spcBef>
              <a:defRPr/>
            </a:pPr>
            <a:r>
              <a:rPr lang="es-PE" sz="1800">
                <a:solidFill>
                  <a:srgbClr val="100700"/>
                </a:solidFill>
              </a:rPr>
              <a:t>Tuplas esperadas con clave &lt; k</a:t>
            </a:r>
            <a:r>
              <a:rPr lang="es-PE" sz="1800" baseline="-25000">
                <a:solidFill>
                  <a:srgbClr val="100700"/>
                </a:solidFill>
              </a:rPr>
              <a:t>0</a:t>
            </a:r>
            <a:r>
              <a:rPr lang="es-PE" sz="1800">
                <a:solidFill>
                  <a:srgbClr val="100700"/>
                </a:solidFill>
              </a:rPr>
              <a:t> = la mitad de las tuplas totales</a:t>
            </a:r>
            <a:endParaRPr lang="en-US" sz="1800">
              <a:solidFill>
                <a:srgbClr val="100700"/>
              </a:solidFill>
            </a:endParaRPr>
          </a:p>
        </p:txBody>
      </p:sp>
      <p:pic>
        <p:nvPicPr>
          <p:cNvPr id="7" name="Imagen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87897" y="4254966"/>
            <a:ext cx="2843983" cy="6484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775733"/>
            <a:ext cx="8520600" cy="263706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Vector de partición: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s-PE" sz="1600">
                <a:solidFill>
                  <a:srgbClr val="100700"/>
                </a:solidFill>
              </a:rPr>
              <a:t>Variantes</a:t>
            </a:r>
            <a:endParaRPr/>
          </a:p>
        </p:txBody>
      </p:sp>
      <p:sp>
        <p:nvSpPr>
          <p:cNvPr id="6" name="Rectángulo 3"/>
          <p:cNvSpPr/>
          <p:nvPr/>
        </p:nvSpPr>
        <p:spPr bwMode="auto">
          <a:xfrm>
            <a:off x="1238045" y="1778059"/>
            <a:ext cx="6991200" cy="89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PE" sz="1200">
                <a:latin typeface="tahoma"/>
              </a:rPr>
              <a:t>Herodotos Herodotou, Nedyalko Borisov, and Shivnath Babu. 2011. </a:t>
            </a:r>
            <a:r>
              <a:rPr lang="es-PE" sz="1200" b="1">
                <a:latin typeface="tahoma"/>
              </a:rPr>
              <a:t>Query optimization techniques for partitioned tables</a:t>
            </a:r>
            <a:r>
              <a:rPr lang="es-PE" sz="1200">
                <a:latin typeface="tahoma"/>
              </a:rPr>
              <a:t>. In Proceedings of the 2011 ACM SIGMOD International Conference on Management of data (SIGMOD '11). ACM, New York, NY, USA</a:t>
            </a:r>
            <a:endParaRPr lang="es-PE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3200"/>
              <a:t>Descomposición</a:t>
            </a:r>
            <a:endParaRPr/>
          </a:p>
        </p:txBody>
      </p:sp>
      <p:sp>
        <p:nvSpPr>
          <p:cNvPr id="5" name="Marcador de texto 5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s-PE" sz="3200"/>
              <a:t>Pasos: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>
                <a:solidFill>
                  <a:srgbClr val="100700"/>
                </a:solidFill>
              </a:rPr>
              <a:t>Normalización 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>
                <a:solidFill>
                  <a:srgbClr val="100700"/>
                </a:solidFill>
              </a:rPr>
              <a:t>Eliminación de Redundancia</a:t>
            </a:r>
            <a:endParaRPr/>
          </a:p>
          <a:p>
            <a:pPr marL="939800" lvl="1" indent="-342900">
              <a:buFont typeface="+mj-lt"/>
              <a:buAutoNum type="arabicPeriod"/>
              <a:defRPr/>
            </a:pPr>
            <a:r>
              <a:rPr lang="es-PE" sz="2800">
                <a:solidFill>
                  <a:srgbClr val="100700"/>
                </a:solidFill>
              </a:rPr>
              <a:t>Reescritura Algebraica </a:t>
            </a:r>
            <a:br>
              <a:rPr lang="es-PE" sz="2400">
                <a:solidFill>
                  <a:srgbClr val="100700"/>
                </a:solidFill>
              </a:rPr>
            </a:br>
            <a:endParaRPr lang="es-PE" sz="240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chemeClr val="bg2">
                    <a:lumMod val="50000"/>
                  </a:schemeClr>
                </a:solidFill>
              </a:rPr>
              <a:t>Ordenación paralela / distribuida</a:t>
            </a: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856800"/>
            <a:ext cx="8520600" cy="416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/>
              <a:t>Ordenación usando Sort-Merge: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s-PE" sz="1600">
                <a:solidFill>
                  <a:srgbClr val="100700"/>
                </a:solidFill>
              </a:rPr>
              <a:t>Igual que la ordenación partición-rango, excepto que la ordenación se realiza primero.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4000" y="2054780"/>
            <a:ext cx="5047200" cy="29708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Join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8520600" cy="416880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s-PE" sz="2000" b="1">
                    <a:solidFill>
                      <a:srgbClr val="100700"/>
                    </a:solidFill>
                  </a:rPr>
                  <a:t>Entrada: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Relaciones R y S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Podrían o no estar fragmentados</a:t>
                </a:r>
                <a:endParaRPr/>
              </a:p>
              <a:p>
                <a:pPr marL="596900" lvl="1" indent="0">
                  <a:lnSpc>
                    <a:spcPct val="100000"/>
                  </a:lnSpc>
                  <a:buNone/>
                  <a:defRPr/>
                </a:pPr>
                <a:endParaRPr lang="es-PE" sz="1600" b="1">
                  <a:solidFill>
                    <a:srgbClr val="100700"/>
                  </a:solidFill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s-PE" sz="2000" b="1">
                    <a:solidFill>
                      <a:srgbClr val="100700"/>
                    </a:solidFill>
                  </a:rPr>
                  <a:t>Salida: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R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b="0" i="1">
                            <a:solidFill>
                              <a:srgbClr val="100700"/>
                            </a:solidFill>
                            <a:latin typeface="Cambria Math"/>
                            <a:ea typeface="Cambria Math"/>
                          </a:rPr>
                          <m:t>⋈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S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El resultado es alojado en uno o más sitios</a:t>
                </a:r>
                <a:endParaRPr/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8520600" cy="4168800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Join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856800"/>
            <a:ext cx="8520600" cy="416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>
                <a:solidFill>
                  <a:srgbClr val="100700"/>
                </a:solidFill>
              </a:rPr>
              <a:t>Join particionado (Equijoin):</a:t>
            </a:r>
            <a:endParaRPr/>
          </a:p>
          <a:p>
            <a:pPr lvl="1">
              <a:lnSpc>
                <a:spcPct val="100000"/>
              </a:lnSpc>
              <a:defRPr/>
            </a:pPr>
            <a:endParaRPr lang="es-PE" sz="1600" b="1">
              <a:solidFill>
                <a:srgbClr val="100700"/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3613" y="1413625"/>
            <a:ext cx="6503557" cy="327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4"/>
              <p:cNvSpPr txBox="1"/>
              <p:nvPr/>
            </p:nvSpPr>
            <p:spPr bwMode="auto">
              <a:xfrm>
                <a:off x="1255436" y="3898598"/>
                <a:ext cx="6503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PE" sz="1600" i="1">
                              <a:latin typeface="Cambria Math"/>
                            </a:rPr>
                            <m:t>𝑓</m:t>
                          </m:r>
                          <m:r>
                            <a:rPr lang="es-PE" sz="1600" i="1">
                              <a:latin typeface="Cambria Math"/>
                            </a:rPr>
                            <m:t>(</m:t>
                          </m:r>
                          <m:r>
                            <a:rPr lang="es-PE" sz="1600" i="1">
                              <a:latin typeface="Cambria Math"/>
                            </a:rPr>
                            <m:t>𝑘</m:t>
                          </m:r>
                          <m:r>
                            <a:rPr lang="es-PE" sz="1600" i="1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1600"/>
              </a:p>
            </p:txBody>
          </p:sp>
        </mc:Choice>
        <mc:Fallback xmlns="">
          <p:sp>
            <p:nvSpPr>
              <p:cNvPr id="7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5436" y="3898598"/>
                <a:ext cx="650370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5"/>
              <p:cNvSpPr txBox="1"/>
              <p:nvPr/>
            </p:nvSpPr>
            <p:spPr bwMode="auto">
              <a:xfrm>
                <a:off x="5353576" y="4304054"/>
                <a:ext cx="6503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PE" sz="1600" i="1">
                              <a:latin typeface="Cambria Math"/>
                            </a:rPr>
                            <m:t>𝑓</m:t>
                          </m:r>
                          <m:r>
                            <a:rPr lang="es-PE" sz="1600" i="1">
                              <a:latin typeface="Cambria Math"/>
                            </a:rPr>
                            <m:t>(</m:t>
                          </m:r>
                          <m:r>
                            <a:rPr lang="es-PE" sz="1600" i="1">
                              <a:latin typeface="Cambria Math"/>
                            </a:rPr>
                            <m:t>𝑘</m:t>
                          </m:r>
                          <m:r>
                            <a:rPr lang="es-PE" sz="1600" i="1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endParaRPr lang="es-PE" sz="1600"/>
              </a:p>
            </p:txBody>
          </p:sp>
        </mc:Choice>
        <mc:Fallback xmlns="">
          <p:sp>
            <p:nvSpPr>
              <p:cNvPr id="8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3576" y="4304054"/>
                <a:ext cx="650370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7"/>
          <p:cNvSpPr txBox="1"/>
          <p:nvPr/>
        </p:nvSpPr>
        <p:spPr bwMode="auto">
          <a:xfrm>
            <a:off x="4435489" y="22945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k0</a:t>
            </a:r>
            <a:endParaRPr lang="es-PE"/>
          </a:p>
        </p:txBody>
      </p:sp>
      <p:sp>
        <p:nvSpPr>
          <p:cNvPr id="10" name="CuadroTexto 9"/>
          <p:cNvSpPr txBox="1"/>
          <p:nvPr/>
        </p:nvSpPr>
        <p:spPr bwMode="auto">
          <a:xfrm>
            <a:off x="4445276" y="310964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k1</a:t>
            </a:r>
            <a:endParaRPr lang="es-PE"/>
          </a:p>
        </p:txBody>
      </p:sp>
      <p:sp>
        <p:nvSpPr>
          <p:cNvPr id="11" name="CuadroTexto 10"/>
          <p:cNvSpPr txBox="1"/>
          <p:nvPr/>
        </p:nvSpPr>
        <p:spPr bwMode="auto">
          <a:xfrm>
            <a:off x="5353576" y="1105848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Select * from R join S on R.k = S.k</a:t>
            </a:r>
            <a:endParaRPr lang="es-PE"/>
          </a:p>
        </p:txBody>
      </p:sp>
      <p:sp>
        <p:nvSpPr>
          <p:cNvPr id="12" name="CuadroTexto 7"/>
          <p:cNvSpPr txBox="1"/>
          <p:nvPr/>
        </p:nvSpPr>
        <p:spPr bwMode="auto">
          <a:xfrm>
            <a:off x="2293416" y="2236493"/>
            <a:ext cx="402731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k0</a:t>
            </a:r>
            <a:endParaRPr lang="es-PE"/>
          </a:p>
        </p:txBody>
      </p:sp>
      <p:sp>
        <p:nvSpPr>
          <p:cNvPr id="13" name="CuadroTexto 9"/>
          <p:cNvSpPr txBox="1"/>
          <p:nvPr/>
        </p:nvSpPr>
        <p:spPr bwMode="auto">
          <a:xfrm>
            <a:off x="2303203" y="3051624"/>
            <a:ext cx="402731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/>
              <a:t>k1</a:t>
            </a:r>
            <a:endParaRPr lang="es-P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Join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6946661" cy="416880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s-PE" sz="2000" b="1">
                    <a:solidFill>
                      <a:srgbClr val="100700"/>
                    </a:solidFill>
                  </a:rPr>
                  <a:t>Join particionado (Equijoin):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Se utiliza la misma función de partición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𝑓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para R y S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18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𝑓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1800">
                    <a:solidFill>
                      <a:srgbClr val="100700"/>
                    </a:solidFill>
                  </a:rPr>
                  <a:t> puede ser partición por rango o por hash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El join local puede ser de cualquier tipo (cs2701)</a:t>
                </a:r>
                <a:endParaRPr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Varias opciones de programación, por ejemplo:</a:t>
                </a:r>
                <a:endParaRPr/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lphaLcParenR"/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Particionar R; particionar S; ordenar y join</a:t>
                </a:r>
              </a:p>
              <a:p>
                <a:pPr marL="1397000" lvl="2" indent="-342900">
                  <a:lnSpc>
                    <a:spcPct val="100000"/>
                  </a:lnSpc>
                  <a:buFont typeface="+mj-lt"/>
                  <a:buAutoNum type="alphaLcParenR"/>
                  <a:defRPr/>
                </a:pPr>
                <a:r>
                  <a:rPr lang="es-PE" sz="1800">
                    <a:solidFill>
                      <a:srgbClr val="100700"/>
                    </a:solidFill>
                  </a:rPr>
                  <a:t>Particionar R; construir tablas hash locales para R; particionar S; join.</a:t>
                </a:r>
                <a:endParaRPr/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6946661" cy="4168800"/>
              </a:xfrm>
              <a:blipFill>
                <a:blip r:embed="rId2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Join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856800"/>
            <a:ext cx="8520600" cy="416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>
                <a:solidFill>
                  <a:srgbClr val="100700"/>
                </a:solidFill>
              </a:rPr>
              <a:t>Join particionado (Equijoin):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s-PE" sz="1800">
                <a:solidFill>
                  <a:srgbClr val="100700"/>
                </a:solidFill>
              </a:rPr>
              <a:t>Ya sabemos por qué funciona.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641" y="2020873"/>
            <a:ext cx="7209186" cy="1771955"/>
          </a:xfrm>
          <a:prstGeom prst="rect">
            <a:avLst/>
          </a:prstGeom>
        </p:spPr>
      </p:pic>
      <p:sp>
        <p:nvSpPr>
          <p:cNvPr id="7" name="Rectángulo 4"/>
          <p:cNvSpPr/>
          <p:nvPr/>
        </p:nvSpPr>
        <p:spPr bwMode="auto">
          <a:xfrm>
            <a:off x="916200" y="4383206"/>
            <a:ext cx="74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2" indent="-285750">
              <a:buFont typeface="Courier New"/>
              <a:buChar char="o"/>
              <a:defRPr/>
            </a:pPr>
            <a:r>
              <a:rPr lang="es-PE" sz="1800">
                <a:solidFill>
                  <a:srgbClr val="100700"/>
                </a:solidFill>
                <a:latin typeface="Open Sans"/>
                <a:ea typeface="Open Sans"/>
                <a:cs typeface="Open Sans"/>
              </a:rPr>
              <a:t>A veces particionamos solo para hacer posible este join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Join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2"/>
              <p:cNvSpPr>
                <a:spLocks noGrp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8520600" cy="416880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s-PE" sz="2000" b="1">
                    <a:solidFill>
                      <a:srgbClr val="100700"/>
                    </a:solidFill>
                  </a:rPr>
                  <a:t>Join particionado (Equijoin):</a:t>
                </a:r>
                <a:endParaRPr/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s-PE" sz="2000">
                    <a:solidFill>
                      <a:srgbClr val="100700"/>
                    </a:solidFill>
                  </a:rPr>
                  <a:t>Seleccionar una buena función de partición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s-PE" sz="2000" i="1">
                            <a:solidFill>
                              <a:srgbClr val="100700"/>
                            </a:solidFill>
                            <a:latin typeface="Cambria Math"/>
                          </a:rPr>
                          <m:t>𝑓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rPr lang="es-PE" sz="2000">
                    <a:solidFill>
                      <a:srgbClr val="100700"/>
                    </a:solidFill>
                  </a:rPr>
                  <a:t> es muy importante.</a:t>
                </a:r>
                <a:endParaRPr/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s-PE" sz="2000">
                    <a:solidFill>
                      <a:srgbClr val="100700"/>
                    </a:solidFill>
                  </a:rPr>
                  <a:t>El objetivo es hacer todo                              el mismo tamaño.</a:t>
                </a:r>
                <a:endParaRPr/>
              </a:p>
            </p:txBody>
          </p:sp>
        </mc:Choice>
        <mc:Fallback xmlns="">
          <p:sp>
            <p:nvSpPr>
              <p:cNvPr id="5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62100" y="856800"/>
                <a:ext cx="8520600" cy="4168800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76163" y="2223552"/>
            <a:ext cx="1404206" cy="34819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Otras operaciones paralelas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362100" y="856800"/>
            <a:ext cx="7854621" cy="416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s-PE" sz="2000" b="1" dirty="0"/>
              <a:t>Eliminación de duplicados</a:t>
            </a:r>
            <a:endParaRPr dirty="0"/>
          </a:p>
          <a:p>
            <a:pPr lvl="1">
              <a:lnSpc>
                <a:spcPct val="100000"/>
              </a:lnSpc>
              <a:defRPr/>
            </a:pPr>
            <a:r>
              <a:rPr lang="es-ES" sz="1800" dirty="0">
                <a:solidFill>
                  <a:srgbClr val="100700"/>
                </a:solidFill>
              </a:rPr>
              <a:t>[Opción 1] </a:t>
            </a:r>
            <a:r>
              <a:rPr lang="es-ES" dirty="0">
                <a:solidFill>
                  <a:srgbClr val="100700"/>
                </a:solidFill>
              </a:rPr>
              <a:t>Fragmentación intermedia en k </a:t>
            </a:r>
            <a:r>
              <a:rPr lang="es-ES" sz="1800" dirty="0">
                <a:solidFill>
                  <a:srgbClr val="100700"/>
                </a:solidFill>
              </a:rPr>
              <a:t>(rango o hash), eliminar localmente o eliminar en el </a:t>
            </a:r>
            <a:r>
              <a:rPr lang="es-ES" sz="1800" dirty="0" err="1">
                <a:solidFill>
                  <a:srgbClr val="100700"/>
                </a:solidFill>
              </a:rPr>
              <a:t>merge</a:t>
            </a:r>
            <a:r>
              <a:rPr lang="es-ES" sz="1800" dirty="0">
                <a:solidFill>
                  <a:srgbClr val="100700"/>
                </a:solidFill>
              </a:rPr>
              <a:t>.</a:t>
            </a:r>
            <a:endParaRPr lang="es-ES" dirty="0"/>
          </a:p>
          <a:p>
            <a:pPr lvl="1">
              <a:lnSpc>
                <a:spcPct val="100000"/>
              </a:lnSpc>
              <a:defRPr/>
            </a:pPr>
            <a:r>
              <a:rPr lang="es-PE" sz="1800" dirty="0">
                <a:solidFill>
                  <a:srgbClr val="100700"/>
                </a:solidFill>
              </a:rPr>
              <a:t>[Opción 2] Ordenar primero (en paralelo) luego eliminar duplicados en el resultado.</a:t>
            </a:r>
            <a:endParaRPr dirty="0"/>
          </a:p>
          <a:p>
            <a:pPr>
              <a:lnSpc>
                <a:spcPct val="100000"/>
              </a:lnSpc>
              <a:defRPr/>
            </a:pPr>
            <a:endParaRPr lang="es-PE" sz="2000" b="1" dirty="0"/>
          </a:p>
          <a:p>
            <a:pPr>
              <a:lnSpc>
                <a:spcPct val="100000"/>
              </a:lnSpc>
              <a:defRPr/>
            </a:pPr>
            <a:r>
              <a:rPr lang="es-PE" sz="2000" b="1" dirty="0"/>
              <a:t>Agregación</a:t>
            </a:r>
            <a:endParaRPr dirty="0"/>
          </a:p>
          <a:p>
            <a:pPr lvl="1">
              <a:lnSpc>
                <a:spcPct val="100000"/>
              </a:lnSpc>
              <a:defRPr/>
            </a:pPr>
            <a:r>
              <a:rPr lang="es-PE" sz="1800" dirty="0">
                <a:solidFill>
                  <a:srgbClr val="100700"/>
                </a:solidFill>
              </a:rPr>
              <a:t>Partición por el atributo de agrupación.</a:t>
            </a:r>
            <a:endParaRPr dirty="0"/>
          </a:p>
          <a:p>
            <a:pPr lvl="1">
              <a:lnSpc>
                <a:spcPct val="100000"/>
              </a:lnSpc>
              <a:defRPr/>
            </a:pPr>
            <a:r>
              <a:rPr lang="es-PE" sz="2100" dirty="0">
                <a:solidFill>
                  <a:srgbClr val="100700"/>
                </a:solidFill>
              </a:rPr>
              <a:t>Calcular la función de agregación localmente.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947825-B0DA-4EEE-ACB1-DA475F8F587A}"/>
              </a:ext>
            </a:extLst>
          </p:cNvPr>
          <p:cNvSpPr txBox="1"/>
          <p:nvPr/>
        </p:nvSpPr>
        <p:spPr>
          <a:xfrm>
            <a:off x="5436096" y="91556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distinct</a:t>
            </a:r>
            <a:r>
              <a:rPr lang="es-ES" dirty="0"/>
              <a:t> k </a:t>
            </a:r>
            <a:r>
              <a:rPr lang="es-ES" dirty="0" err="1"/>
              <a:t>from</a:t>
            </a:r>
            <a:r>
              <a:rPr lang="es-ES" dirty="0"/>
              <a:t> R</a:t>
            </a:r>
            <a:endParaRPr lang="es-PE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081266"/>
            <a:ext cx="2572250" cy="3377065"/>
          </a:xfrm>
          <a:prstGeom prst="rect">
            <a:avLst/>
          </a:prstGeom>
        </p:spPr>
      </p:pic>
      <p:sp>
        <p:nvSpPr>
          <p:cNvPr id="6" name="Rectángulo 4"/>
          <p:cNvSpPr/>
          <p:nvPr/>
        </p:nvSpPr>
        <p:spPr bwMode="auto">
          <a:xfrm>
            <a:off x="115705" y="451376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select dept, sum (sal) from R group by dept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5" name="Imagen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071233"/>
            <a:ext cx="5885325" cy="33683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115705" y="451376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select dept, sum (sal) from R group by dept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7601" y="1048186"/>
            <a:ext cx="8611208" cy="3402605"/>
          </a:xfrm>
          <a:prstGeom prst="rect">
            <a:avLst/>
          </a:prstGeom>
        </p:spPr>
      </p:pic>
      <p:sp>
        <p:nvSpPr>
          <p:cNvPr id="7" name="Rectángulo 5"/>
          <p:cNvSpPr/>
          <p:nvPr/>
        </p:nvSpPr>
        <p:spPr bwMode="auto">
          <a:xfrm>
            <a:off x="115705" y="451376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 dirty="0" err="1"/>
              <a:t>select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r>
              <a:rPr lang="es-PE" sz="1800" dirty="0"/>
              <a:t>, sum (sal) </a:t>
            </a:r>
            <a:r>
              <a:rPr lang="es-PE" sz="1800" dirty="0" err="1"/>
              <a:t>from</a:t>
            </a:r>
            <a:r>
              <a:rPr lang="es-PE" sz="1800" dirty="0"/>
              <a:t> R </a:t>
            </a:r>
            <a:r>
              <a:rPr lang="es-PE" sz="1800" dirty="0" err="1"/>
              <a:t>group</a:t>
            </a:r>
            <a:r>
              <a:rPr lang="es-PE" sz="1800" dirty="0"/>
              <a:t> </a:t>
            </a:r>
            <a:r>
              <a:rPr lang="es-PE" sz="1800" dirty="0" err="1"/>
              <a:t>by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endParaRPr lang="es-PE" sz="1800" dirty="0"/>
          </a:p>
        </p:txBody>
      </p:sp>
      <p:sp>
        <p:nvSpPr>
          <p:cNvPr id="8" name="Rectángulo 2"/>
          <p:cNvSpPr/>
          <p:nvPr/>
        </p:nvSpPr>
        <p:spPr bwMode="auto">
          <a:xfrm>
            <a:off x="115705" y="985217"/>
            <a:ext cx="8790694" cy="1586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9" name="Rectángulo 6"/>
          <p:cNvSpPr/>
          <p:nvPr/>
        </p:nvSpPr>
        <p:spPr bwMode="auto">
          <a:xfrm>
            <a:off x="191905" y="2634720"/>
            <a:ext cx="8656904" cy="1760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Descomposición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000" b="1"/>
              <a:t>Normalización</a:t>
            </a:r>
            <a:r>
              <a:rPr lang="es-PE" sz="2000"/>
              <a:t> 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Convertir del lenguaje general a una forma estándar </a:t>
            </a:r>
            <a:endParaRPr/>
          </a:p>
          <a:p>
            <a:pPr lvl="2">
              <a:defRPr/>
            </a:pPr>
            <a:r>
              <a:rPr lang="es-PE" sz="1800">
                <a:solidFill>
                  <a:srgbClr val="100700"/>
                </a:solidFill>
              </a:rPr>
              <a:t>Algebra Relacional</a:t>
            </a:r>
            <a:endParaRPr/>
          </a:p>
          <a:p>
            <a:pPr lvl="1">
              <a:defRPr/>
            </a:pPr>
            <a:endParaRPr lang="es-PE" sz="1800">
              <a:solidFill>
                <a:srgbClr val="1007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081266"/>
            <a:ext cx="2572250" cy="3377065"/>
          </a:xfrm>
          <a:prstGeom prst="rect">
            <a:avLst/>
          </a:prstGeom>
        </p:spPr>
      </p:pic>
      <p:sp>
        <p:nvSpPr>
          <p:cNvPr id="6" name="Rectángulo 2"/>
          <p:cNvSpPr/>
          <p:nvPr/>
        </p:nvSpPr>
        <p:spPr bwMode="auto">
          <a:xfrm>
            <a:off x="5027471" y="4521022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b="1">
                <a:solidFill>
                  <a:srgbClr val="FF0000"/>
                </a:solidFill>
              </a:rPr>
              <a:t>con menos datos</a:t>
            </a:r>
            <a:endParaRPr/>
          </a:p>
        </p:txBody>
      </p:sp>
      <p:sp>
        <p:nvSpPr>
          <p:cNvPr id="7" name="Rectángulo 6"/>
          <p:cNvSpPr/>
          <p:nvPr/>
        </p:nvSpPr>
        <p:spPr bwMode="auto">
          <a:xfrm>
            <a:off x="115705" y="451376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select dept, sum (sal) from R group by dept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022698"/>
            <a:ext cx="5471676" cy="340530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5027471" y="4521022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b="1">
                <a:solidFill>
                  <a:srgbClr val="FF0000"/>
                </a:solidFill>
              </a:rPr>
              <a:t>con menos datos</a:t>
            </a:r>
            <a:endParaRPr/>
          </a:p>
        </p:txBody>
      </p:sp>
      <p:sp>
        <p:nvSpPr>
          <p:cNvPr id="7" name="Rectángulo 6"/>
          <p:cNvSpPr/>
          <p:nvPr/>
        </p:nvSpPr>
        <p:spPr bwMode="auto">
          <a:xfrm>
            <a:off x="115705" y="451376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/>
              <a:t>select dept, sum (sal) from R group by dept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2177" y="1024074"/>
            <a:ext cx="8275800" cy="341988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4067944" y="487844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b="1" dirty="0">
                <a:solidFill>
                  <a:srgbClr val="FF0000"/>
                </a:solidFill>
              </a:rPr>
              <a:t>con menos datos</a:t>
            </a:r>
            <a:endParaRPr dirty="0"/>
          </a:p>
        </p:txBody>
      </p:sp>
      <p:sp>
        <p:nvSpPr>
          <p:cNvPr id="8" name="Rectángulo 7"/>
          <p:cNvSpPr/>
          <p:nvPr/>
        </p:nvSpPr>
        <p:spPr bwMode="auto">
          <a:xfrm>
            <a:off x="115705" y="4513760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 dirty="0" err="1"/>
              <a:t>select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r>
              <a:rPr lang="es-PE" sz="1800" dirty="0"/>
              <a:t>, sum(sal) </a:t>
            </a:r>
            <a:r>
              <a:rPr lang="es-PE" sz="1800" dirty="0" err="1"/>
              <a:t>from</a:t>
            </a:r>
            <a:r>
              <a:rPr lang="es-PE" sz="1800" dirty="0"/>
              <a:t> R </a:t>
            </a:r>
            <a:r>
              <a:rPr lang="es-PE" sz="1800" dirty="0" err="1"/>
              <a:t>group</a:t>
            </a:r>
            <a:r>
              <a:rPr lang="es-PE" sz="1800" dirty="0"/>
              <a:t> </a:t>
            </a:r>
            <a:r>
              <a:rPr lang="es-PE" sz="1800" dirty="0" err="1"/>
              <a:t>by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endParaRPr lang="es-PE" sz="1800" dirty="0"/>
          </a:p>
        </p:txBody>
      </p:sp>
      <p:sp>
        <p:nvSpPr>
          <p:cNvPr id="9" name="Rectángulo 8"/>
          <p:cNvSpPr/>
          <p:nvPr/>
        </p:nvSpPr>
        <p:spPr bwMode="auto">
          <a:xfrm>
            <a:off x="115705" y="985218"/>
            <a:ext cx="8790694" cy="1323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10" name="Rectángulo 9"/>
          <p:cNvSpPr/>
          <p:nvPr/>
        </p:nvSpPr>
        <p:spPr bwMode="auto">
          <a:xfrm>
            <a:off x="191905" y="2464894"/>
            <a:ext cx="8656904" cy="1929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850006"/>
            <a:ext cx="7673201" cy="3719019"/>
          </a:xfrm>
        </p:spPr>
        <p:txBody>
          <a:bodyPr/>
          <a:lstStyle/>
          <a:p>
            <a:pPr>
              <a:defRPr/>
            </a:pPr>
            <a:r>
              <a:rPr lang="es-PE" b="1"/>
              <a:t>Mejoras</a:t>
            </a:r>
            <a:r>
              <a:rPr lang="es-PE"/>
              <a:t>: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Realizar la agregación durante la partición para reducir los datos transmitidos.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→ No funciona para todas las funciones agregadas, ¿cuáles?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 dirty="0"/>
              <a:t>Optimización: </a:t>
            </a:r>
            <a:r>
              <a:rPr lang="es-PE" sz="3200" dirty="0">
                <a:solidFill>
                  <a:srgbClr val="100700"/>
                </a:solidFill>
              </a:rPr>
              <a:t>Agregación en Paralelo / Distribuido</a:t>
            </a:r>
            <a:br>
              <a:rPr lang="es-PE" sz="3200" dirty="0">
                <a:solidFill>
                  <a:srgbClr val="100700"/>
                </a:solidFill>
              </a:rPr>
            </a:br>
            <a:br>
              <a:rPr lang="es-PE" sz="3200" dirty="0">
                <a:solidFill>
                  <a:schemeClr val="bg2">
                    <a:lumMod val="50000"/>
                  </a:schemeClr>
                </a:solidFill>
              </a:rPr>
            </a:br>
            <a:endParaRPr lang="es-PE" dirty="0"/>
          </a:p>
        </p:txBody>
      </p:sp>
      <p:sp>
        <p:nvSpPr>
          <p:cNvPr id="7" name="Rectángulo 6"/>
          <p:cNvSpPr/>
          <p:nvPr/>
        </p:nvSpPr>
        <p:spPr bwMode="auto">
          <a:xfrm>
            <a:off x="4067944" y="487844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 b="1" dirty="0">
                <a:solidFill>
                  <a:srgbClr val="FF0000"/>
                </a:solidFill>
              </a:rPr>
              <a:t>con menos datos</a:t>
            </a:r>
            <a:endParaRPr dirty="0"/>
          </a:p>
        </p:txBody>
      </p:sp>
      <p:sp>
        <p:nvSpPr>
          <p:cNvPr id="8" name="Rectángulo 7"/>
          <p:cNvSpPr/>
          <p:nvPr/>
        </p:nvSpPr>
        <p:spPr bwMode="auto">
          <a:xfrm>
            <a:off x="115705" y="4513760"/>
            <a:ext cx="411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800" dirty="0" err="1"/>
              <a:t>select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r>
              <a:rPr lang="es-PE" sz="1800" dirty="0"/>
              <a:t>, </a:t>
            </a:r>
            <a:r>
              <a:rPr lang="es-PE" sz="1800" dirty="0" err="1"/>
              <a:t>avg</a:t>
            </a:r>
            <a:r>
              <a:rPr lang="es-PE" sz="1800" dirty="0"/>
              <a:t>(sal) </a:t>
            </a:r>
            <a:r>
              <a:rPr lang="es-PE" sz="1800" dirty="0" err="1"/>
              <a:t>from</a:t>
            </a:r>
            <a:r>
              <a:rPr lang="es-PE" sz="1800" dirty="0"/>
              <a:t> R </a:t>
            </a:r>
            <a:r>
              <a:rPr lang="es-PE" sz="1800" dirty="0" err="1"/>
              <a:t>group</a:t>
            </a:r>
            <a:r>
              <a:rPr lang="es-PE" sz="1800" dirty="0"/>
              <a:t> </a:t>
            </a:r>
            <a:r>
              <a:rPr lang="es-PE" sz="1800" dirty="0" err="1"/>
              <a:t>by</a:t>
            </a:r>
            <a:r>
              <a:rPr lang="es-PE" sz="1800" dirty="0"/>
              <a:t> </a:t>
            </a:r>
            <a:r>
              <a:rPr lang="es-PE" sz="1800" dirty="0" err="1"/>
              <a:t>dept</a:t>
            </a:r>
            <a:endParaRPr lang="es-PE" sz="1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225E6-9F0E-48F7-979C-0D12DFAE801A}"/>
              </a:ext>
            </a:extLst>
          </p:cNvPr>
          <p:cNvSpPr txBox="1"/>
          <p:nvPr/>
        </p:nvSpPr>
        <p:spPr>
          <a:xfrm>
            <a:off x="2774814" y="71193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sum, </a:t>
            </a:r>
            <a:r>
              <a:rPr lang="es-ES" dirty="0" err="1">
                <a:solidFill>
                  <a:srgbClr val="0070C0"/>
                </a:solidFill>
              </a:rPr>
              <a:t>count</a:t>
            </a:r>
            <a:endParaRPr lang="es-PE" dirty="0">
              <a:solidFill>
                <a:srgbClr val="0070C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0AC3D8-95EA-41D5-B619-6983F207499B}"/>
              </a:ext>
            </a:extLst>
          </p:cNvPr>
          <p:cNvSpPr txBox="1"/>
          <p:nvPr/>
        </p:nvSpPr>
        <p:spPr bwMode="auto">
          <a:xfrm>
            <a:off x="5836200" y="58494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Sum(s) / Sum(c)</a:t>
            </a:r>
            <a:endParaRPr lang="es-PE" dirty="0">
              <a:solidFill>
                <a:srgbClr val="0070C0"/>
              </a:solidFill>
            </a:endParaRPr>
          </a:p>
        </p:txBody>
      </p:sp>
      <p:pic>
        <p:nvPicPr>
          <p:cNvPr id="12" name="Imagen 5">
            <a:extLst>
              <a:ext uri="{FF2B5EF4-FFF2-40B4-BE49-F238E27FC236}">
                <a16:creationId xmlns:a16="http://schemas.microsoft.com/office/drawing/2014/main" id="{D9D116BA-203A-41D7-9BA2-8B911737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1625" y="1081266"/>
            <a:ext cx="2572250" cy="3377065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C22A361B-54AE-4848-87DA-36AAAF8BC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21879"/>
              </p:ext>
            </p:extLst>
          </p:nvPr>
        </p:nvGraphicFramePr>
        <p:xfrm>
          <a:off x="3923928" y="1128652"/>
          <a:ext cx="2336199" cy="1299084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778733">
                  <a:extLst>
                    <a:ext uri="{9D8B030D-6E8A-4147-A177-3AD203B41FA5}">
                      <a16:colId xmlns:a16="http://schemas.microsoft.com/office/drawing/2014/main" val="355458300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119795328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2627799691"/>
                    </a:ext>
                  </a:extLst>
                </a:gridCol>
              </a:tblGrid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dept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28118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toy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33196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toy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52929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mgmt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195221"/>
                  </a:ext>
                </a:extLst>
              </a:tr>
            </a:tbl>
          </a:graphicData>
        </a:graphic>
      </p:graphicFrame>
      <p:graphicFrame>
        <p:nvGraphicFramePr>
          <p:cNvPr id="13" name="Tabla 4">
            <a:extLst>
              <a:ext uri="{FF2B5EF4-FFF2-40B4-BE49-F238E27FC236}">
                <a16:creationId xmlns:a16="http://schemas.microsoft.com/office/drawing/2014/main" id="{D7880487-C0F8-4A3C-B13C-0D6B25E8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5510"/>
              </p:ext>
            </p:extLst>
          </p:nvPr>
        </p:nvGraphicFramePr>
        <p:xfrm>
          <a:off x="3923927" y="3047309"/>
          <a:ext cx="2336199" cy="967539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778733">
                  <a:extLst>
                    <a:ext uri="{9D8B030D-6E8A-4147-A177-3AD203B41FA5}">
                      <a16:colId xmlns:a16="http://schemas.microsoft.com/office/drawing/2014/main" val="355458300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119795328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2627799691"/>
                    </a:ext>
                  </a:extLst>
                </a:gridCol>
              </a:tblGrid>
              <a:tr h="322513">
                <a:tc>
                  <a:txBody>
                    <a:bodyPr/>
                    <a:lstStyle/>
                    <a:p>
                      <a:r>
                        <a:rPr lang="es-ES" dirty="0" err="1"/>
                        <a:t>dept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28118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r>
                        <a:rPr lang="es-ES" dirty="0"/>
                        <a:t>sales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33196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r>
                        <a:rPr lang="es-ES" dirty="0"/>
                        <a:t>sales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52929"/>
                  </a:ext>
                </a:extLst>
              </a:tr>
            </a:tbl>
          </a:graphicData>
        </a:graphic>
      </p:graphicFrame>
      <p:graphicFrame>
        <p:nvGraphicFramePr>
          <p:cNvPr id="14" name="Tabla 4">
            <a:extLst>
              <a:ext uri="{FF2B5EF4-FFF2-40B4-BE49-F238E27FC236}">
                <a16:creationId xmlns:a16="http://schemas.microsoft.com/office/drawing/2014/main" id="{26DB60AF-6C65-4674-9D98-E993BA68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6863"/>
              </p:ext>
            </p:extLst>
          </p:nvPr>
        </p:nvGraphicFramePr>
        <p:xfrm>
          <a:off x="7164288" y="1081266"/>
          <a:ext cx="1557466" cy="974313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778733">
                  <a:extLst>
                    <a:ext uri="{9D8B030D-6E8A-4147-A177-3AD203B41FA5}">
                      <a16:colId xmlns:a16="http://schemas.microsoft.com/office/drawing/2014/main" val="355458300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119795328"/>
                    </a:ext>
                  </a:extLst>
                </a:gridCol>
              </a:tblGrid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dept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avg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28118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toy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50/3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33196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mgmt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45/2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52929"/>
                  </a:ext>
                </a:extLst>
              </a:tr>
            </a:tbl>
          </a:graphicData>
        </a:graphic>
      </p:graphicFrame>
      <p:graphicFrame>
        <p:nvGraphicFramePr>
          <p:cNvPr id="15" name="Tabla 4">
            <a:extLst>
              <a:ext uri="{FF2B5EF4-FFF2-40B4-BE49-F238E27FC236}">
                <a16:creationId xmlns:a16="http://schemas.microsoft.com/office/drawing/2014/main" id="{972DF64B-C210-488F-8DBE-4DC901C5E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33076"/>
              </p:ext>
            </p:extLst>
          </p:nvPr>
        </p:nvGraphicFramePr>
        <p:xfrm>
          <a:off x="7164288" y="3043921"/>
          <a:ext cx="1557466" cy="649542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778733">
                  <a:extLst>
                    <a:ext uri="{9D8B030D-6E8A-4147-A177-3AD203B41FA5}">
                      <a16:colId xmlns:a16="http://schemas.microsoft.com/office/drawing/2014/main" val="355458300"/>
                    </a:ext>
                  </a:extLst>
                </a:gridCol>
                <a:gridCol w="778733">
                  <a:extLst>
                    <a:ext uri="{9D8B030D-6E8A-4147-A177-3AD203B41FA5}">
                      <a16:colId xmlns:a16="http://schemas.microsoft.com/office/drawing/2014/main" val="119795328"/>
                    </a:ext>
                  </a:extLst>
                </a:gridCol>
              </a:tblGrid>
              <a:tr h="324771">
                <a:tc>
                  <a:txBody>
                    <a:bodyPr/>
                    <a:lstStyle/>
                    <a:p>
                      <a:r>
                        <a:rPr lang="es-ES" dirty="0" err="1"/>
                        <a:t>dept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avg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28118"/>
                  </a:ext>
                </a:extLst>
              </a:tr>
              <a:tr h="324771">
                <a:tc>
                  <a:txBody>
                    <a:bodyPr/>
                    <a:lstStyle/>
                    <a:p>
                      <a:r>
                        <a:rPr lang="es-ES" dirty="0"/>
                        <a:t>sales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30/3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3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712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Agregación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1800" b="1">
                <a:solidFill>
                  <a:srgbClr val="000000"/>
                </a:solidFill>
              </a:rPr>
              <a:t>MapReduce</a:t>
            </a:r>
            <a:r>
              <a:rPr lang="es-PE" sz="1800">
                <a:solidFill>
                  <a:srgbClr val="000000"/>
                </a:solidFill>
              </a:rPr>
              <a:t> (previa)</a:t>
            </a:r>
            <a:endParaRPr/>
          </a:p>
          <a:p>
            <a:pPr marL="0" indent="0">
              <a:buNone/>
              <a:defRPr/>
            </a:pPr>
            <a:endParaRPr lang="es-PE" sz="1800">
              <a:solidFill>
                <a:srgbClr val="000000"/>
              </a:solidFill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3222" y="1605995"/>
            <a:ext cx="6894872" cy="281694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Selección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PE">
                <a:solidFill>
                  <a:srgbClr val="000000"/>
                </a:solidFill>
              </a:rPr>
              <a:t>Sencillo si uno puede aprovechar el rango o la partición hash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s-PE"/>
              <a:t>¿Cómo funcionan los índices?</a:t>
            </a:r>
            <a:br>
              <a:rPr lang="es-PE"/>
            </a:br>
            <a:br>
              <a:rPr lang="es-PE"/>
            </a:br>
            <a:endParaRPr lang="es-P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Selección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3"/>
          <p:cNvSpPr>
            <a:spLocks noGrp="1"/>
          </p:cNvSpPr>
          <p:nvPr>
            <p:ph idx="1"/>
          </p:nvPr>
        </p:nvSpPr>
        <p:spPr bwMode="auto">
          <a:xfrm>
            <a:off x="486983" y="770930"/>
            <a:ext cx="7886700" cy="3263504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PE">
                <a:solidFill>
                  <a:srgbClr val="000000"/>
                </a:solidFill>
              </a:rPr>
              <a:t>El vector de partición puede actuar como la raíz de un índice distribuido:</a:t>
            </a:r>
            <a:br>
              <a:rPr lang="es-PE"/>
            </a:br>
            <a:endParaRPr lang="es-PE" sz="1800">
              <a:solidFill>
                <a:srgbClr val="000000"/>
              </a:solidFill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53707" y="1769175"/>
            <a:ext cx="6999063" cy="2435778"/>
          </a:xfrm>
          <a:prstGeom prst="rect">
            <a:avLst/>
          </a:prstGeom>
        </p:spPr>
      </p:pic>
      <p:sp>
        <p:nvSpPr>
          <p:cNvPr id="7" name="CuadroTexto 4"/>
          <p:cNvSpPr txBox="1"/>
          <p:nvPr/>
        </p:nvSpPr>
        <p:spPr bwMode="auto">
          <a:xfrm>
            <a:off x="1081090" y="4521446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800"/>
              <a:t>Las tuplas de los nodos hojas están alojados en el mismo sitio. </a:t>
            </a:r>
            <a:endParaRPr/>
          </a:p>
        </p:txBody>
      </p:sp>
      <p:sp>
        <p:nvSpPr>
          <p:cNvPr id="8" name="Rectángulo 5"/>
          <p:cNvSpPr/>
          <p:nvPr/>
        </p:nvSpPr>
        <p:spPr bwMode="auto">
          <a:xfrm>
            <a:off x="6023290" y="1599897"/>
            <a:ext cx="920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/>
              <a:t>B+ Tree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08885" y="1831189"/>
            <a:ext cx="6785544" cy="246230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Selección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6" name="Marcador de texto 3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PE">
                <a:solidFill>
                  <a:srgbClr val="000000"/>
                </a:solidFill>
              </a:rPr>
              <a:t>Los índices distribuidos sobre atributos que no son de partición es complicado. </a:t>
            </a:r>
            <a:endParaRPr lang="es-PE" sz="1800">
              <a:solidFill>
                <a:srgbClr val="000000"/>
              </a:solidFill>
            </a:endParaRPr>
          </a:p>
        </p:txBody>
      </p:sp>
      <p:sp>
        <p:nvSpPr>
          <p:cNvPr id="7" name="CuadroTexto 4"/>
          <p:cNvSpPr txBox="1"/>
          <p:nvPr/>
        </p:nvSpPr>
        <p:spPr bwMode="auto">
          <a:xfrm>
            <a:off x="1055842" y="4629381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800"/>
              <a:t>Las tuplas de los nodos hojas están alojados en diferentes sitios. </a:t>
            </a:r>
            <a:endParaRPr/>
          </a:p>
        </p:txBody>
      </p:sp>
      <p:sp>
        <p:nvSpPr>
          <p:cNvPr id="8" name="Rectángulo 5"/>
          <p:cNvSpPr/>
          <p:nvPr/>
        </p:nvSpPr>
        <p:spPr bwMode="auto">
          <a:xfrm>
            <a:off x="5012298" y="1661912"/>
            <a:ext cx="920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PE" sz="1600"/>
              <a:t>B+ Tree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s-PE"/>
              <a:t>Optimización: </a:t>
            </a:r>
            <a:r>
              <a:rPr lang="es-PE" sz="3200">
                <a:solidFill>
                  <a:srgbClr val="100700"/>
                </a:solidFill>
              </a:rPr>
              <a:t>Selección en Paralelo / Distribuido</a:t>
            </a:r>
            <a:br>
              <a:rPr lang="es-PE" sz="3200">
                <a:solidFill>
                  <a:srgbClr val="100700"/>
                </a:solidFill>
              </a:rPr>
            </a:br>
            <a:br>
              <a:rPr lang="es-PE" sz="3200">
                <a:solidFill>
                  <a:schemeClr val="bg2">
                    <a:lumMod val="50000"/>
                  </a:schemeClr>
                </a:solidFill>
              </a:rPr>
            </a:br>
            <a:endParaRPr lang="es-PE"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789650"/>
            <a:ext cx="7776232" cy="37823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Esquemas de indexación</a:t>
            </a:r>
            <a:endParaRPr/>
          </a:p>
          <a:p>
            <a:pPr lvl="1"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 sz="1600">
                <a:solidFill>
                  <a:srgbClr val="000000"/>
                </a:solidFill>
              </a:rPr>
              <a:t>¿Cuál es mejor en un entorno distribuido?</a:t>
            </a:r>
            <a:endParaRPr/>
          </a:p>
          <a:p>
            <a:pPr lvl="1"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 sz="1600">
                <a:solidFill>
                  <a:srgbClr val="000000"/>
                </a:solidFill>
              </a:rPr>
              <a:t>¿Cómo hacer que las actualizaciones y la expansión sean eficientes?</a:t>
            </a:r>
            <a:endParaRPr/>
          </a:p>
          <a:p>
            <a:pPr lvl="1"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 sz="1600">
                <a:solidFill>
                  <a:srgbClr val="000000"/>
                </a:solidFill>
              </a:rPr>
              <a:t>¿Dónde almacenar el directorio y el conjunto de participantes?</a:t>
            </a:r>
            <a:endParaRPr/>
          </a:p>
          <a:p>
            <a:pPr lvl="1"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 sz="1600">
                <a:solidFill>
                  <a:srgbClr val="000000"/>
                </a:solidFill>
              </a:rPr>
              <a:t>¿Es necesario un conocimiento global?</a:t>
            </a:r>
            <a:endParaRPr/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s-PE">
                <a:solidFill>
                  <a:srgbClr val="000000"/>
                </a:solidFill>
              </a:rPr>
              <a:t>→ Si el índice no es demasiado grande, puede ser mejor mantenerlo completo y replicarlo. </a:t>
            </a:r>
            <a:endParaRPr lang="es-P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40165" y="1728540"/>
            <a:ext cx="3863510" cy="303183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Descomposición</a:t>
            </a:r>
            <a:endParaRPr lang="es-PE"/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 bwMode="auto">
          <a:xfrm>
            <a:off x="493422" y="1240750"/>
            <a:ext cx="7886700" cy="3263504"/>
          </a:xfrm>
        </p:spPr>
        <p:txBody>
          <a:bodyPr/>
          <a:lstStyle/>
          <a:p>
            <a:pPr>
              <a:defRPr/>
            </a:pPr>
            <a:r>
              <a:rPr lang="es-PE" sz="2000" b="1"/>
              <a:t>Normalización</a:t>
            </a:r>
            <a:r>
              <a:rPr lang="es-PE" sz="2000"/>
              <a:t> 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100700"/>
                </a:solidFill>
              </a:rPr>
              <a:t>Ejemplo: </a:t>
            </a:r>
            <a:endParaRPr/>
          </a:p>
        </p:txBody>
      </p:sp>
      <p:pic>
        <p:nvPicPr>
          <p:cNvPr id="7" name="Imagen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5310" y="1931670"/>
            <a:ext cx="4390334" cy="2454125"/>
          </a:xfrm>
          <a:prstGeom prst="rect">
            <a:avLst/>
          </a:prstGeom>
        </p:spPr>
      </p:pic>
      <p:sp>
        <p:nvSpPr>
          <p:cNvPr id="8" name="Flecha: a la derecha con bandas 5"/>
          <p:cNvSpPr/>
          <p:nvPr/>
        </p:nvSpPr>
        <p:spPr bwMode="auto">
          <a:xfrm>
            <a:off x="4512563" y="2613285"/>
            <a:ext cx="822960" cy="276930"/>
          </a:xfrm>
          <a:prstGeom prst="striped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9" name="CuadroTexto 7"/>
          <p:cNvSpPr txBox="1"/>
          <p:nvPr/>
        </p:nvSpPr>
        <p:spPr bwMode="auto">
          <a:xfrm>
            <a:off x="6812280" y="3770273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Forma normal </a:t>
            </a:r>
            <a:endParaRPr/>
          </a:p>
          <a:p>
            <a:pPr algn="ctr">
              <a:defRPr/>
            </a:pPr>
            <a:r>
              <a:rPr lang="es-PE"/>
              <a:t>conjuntiva</a:t>
            </a:r>
            <a:endParaRPr/>
          </a:p>
        </p:txBody>
      </p:sp>
      <p:sp>
        <p:nvSpPr>
          <p:cNvPr id="10" name="CuadroTexto 8"/>
          <p:cNvSpPr txBox="1"/>
          <p:nvPr/>
        </p:nvSpPr>
        <p:spPr bwMode="auto">
          <a:xfrm>
            <a:off x="140325" y="4622713"/>
            <a:ext cx="52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sz="1800">
                <a:solidFill>
                  <a:srgbClr val="FF0000"/>
                </a:solidFill>
                <a:latin typeface="Cambria"/>
                <a:ea typeface="Cambria"/>
              </a:rPr>
              <a:t>También se debe detectar las expresiones inválidas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</a:t>
            </a:r>
            <a:r>
              <a:rPr lang="es-PE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8270700" cy="39354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/>
              <a:t>Diferencias respecto a la optimización centralizada.</a:t>
            </a:r>
            <a:endParaRPr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100700"/>
                </a:solidFill>
              </a:rPr>
              <a:t>Nuevas estrategias para algunas operaciones.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buFont typeface="Open Sans"/>
              <a:buChar char="√"/>
              <a:defRPr/>
            </a:pPr>
            <a:r>
              <a:rPr lang="es-PE" sz="1600">
                <a:solidFill>
                  <a:srgbClr val="000000"/>
                </a:solidFill>
              </a:rPr>
              <a:t>Ordenación paralela / distribuida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buFont typeface="Open Sans"/>
              <a:buChar char="√"/>
              <a:defRPr/>
            </a:pPr>
            <a:r>
              <a:rPr lang="es-PE" sz="1600">
                <a:solidFill>
                  <a:srgbClr val="000000"/>
                </a:solidFill>
              </a:rPr>
              <a:t>Join paralelo / distribuido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buFont typeface="Open Sans"/>
              <a:buChar char="√"/>
              <a:defRPr/>
            </a:pPr>
            <a:r>
              <a:rPr lang="es-PE" sz="1600">
                <a:solidFill>
                  <a:srgbClr val="000000"/>
                </a:solidFill>
              </a:rPr>
              <a:t>Eliminación de duplicados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buFont typeface="Open Sans"/>
              <a:buChar char="√"/>
              <a:defRPr/>
            </a:pPr>
            <a:r>
              <a:rPr lang="es-PE" sz="1600">
                <a:solidFill>
                  <a:srgbClr val="000000"/>
                </a:solidFill>
              </a:rPr>
              <a:t>Agregación</a:t>
            </a:r>
            <a:endParaRPr/>
          </a:p>
          <a:p>
            <a:pPr lvl="2">
              <a:lnSpc>
                <a:spcPct val="150000"/>
              </a:lnSpc>
              <a:spcBef>
                <a:spcPts val="600"/>
              </a:spcBef>
              <a:buFont typeface="Open Sans"/>
              <a:buChar char="√"/>
              <a:defRPr/>
            </a:pPr>
            <a:r>
              <a:rPr lang="es-PE" sz="1600">
                <a:solidFill>
                  <a:srgbClr val="000000"/>
                </a:solidFill>
              </a:rPr>
              <a:t>Selección</a:t>
            </a:r>
            <a:endParaRPr/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/>
              <a:t>Muchas formas de asignar y programar procesadores.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</a:t>
            </a:r>
            <a:r>
              <a:rPr lang="es-PE">
                <a:solidFill>
                  <a:srgbClr val="000000"/>
                </a:solidFill>
              </a:rPr>
              <a:t>Paralelismo de Interoperación</a:t>
            </a:r>
            <a:endParaRPr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7932708" cy="397703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dirty="0">
                <a:solidFill>
                  <a:srgbClr val="000000"/>
                </a:solidFill>
              </a:rPr>
              <a:t>Ejecución de diferentes operaciones de la misma consulta en paralelo.</a:t>
            </a:r>
            <a:endParaRPr dirty="0"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dirty="0">
                <a:solidFill>
                  <a:srgbClr val="000000"/>
                </a:solidFill>
              </a:rPr>
              <a:t>Paralelismo Canalizado</a:t>
            </a:r>
            <a:endParaRPr dirty="0"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dirty="0">
                <a:solidFill>
                  <a:srgbClr val="000000"/>
                </a:solidFill>
              </a:rPr>
              <a:t>Paralelismo Independiente</a:t>
            </a: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rcRect b="2206"/>
          <a:stretch/>
        </p:blipFill>
        <p:spPr bwMode="auto">
          <a:xfrm>
            <a:off x="755576" y="1367097"/>
            <a:ext cx="6947794" cy="3618274"/>
          </a:xfrm>
          <a:prstGeom prst="rect">
            <a:avLst/>
          </a:prstGeom>
        </p:spPr>
      </p:pic>
      <p:sp>
        <p:nvSpPr>
          <p:cNvPr id="5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</a:t>
            </a:r>
            <a:r>
              <a:rPr lang="es-PE">
                <a:solidFill>
                  <a:srgbClr val="000000"/>
                </a:solidFill>
              </a:rPr>
              <a:t>Paralelismo de Interoperación</a:t>
            </a:r>
            <a:endParaRPr/>
          </a:p>
        </p:txBody>
      </p:sp>
      <p:sp>
        <p:nvSpPr>
          <p:cNvPr id="6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8270700" cy="39354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b="1"/>
              <a:t>Paralelismo Canalizado: </a:t>
            </a:r>
            <a:endParaRPr/>
          </a:p>
        </p:txBody>
      </p:sp>
      <p:sp>
        <p:nvSpPr>
          <p:cNvPr id="7" name="Rectángulo 4"/>
          <p:cNvSpPr/>
          <p:nvPr/>
        </p:nvSpPr>
        <p:spPr bwMode="auto">
          <a:xfrm>
            <a:off x="4031087" y="1679582"/>
            <a:ext cx="4406400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/>
              <a:t>La idea es consumir el resultado producido por una operación por la siguiente operación en el canal (tubería).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</a:t>
            </a:r>
            <a:r>
              <a:rPr lang="es-PE">
                <a:solidFill>
                  <a:srgbClr val="000000"/>
                </a:solidFill>
              </a:rPr>
              <a:t>Paralelismo de Interoperación</a:t>
            </a:r>
            <a:endParaRPr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8270700" cy="39354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b="1"/>
              <a:t>Paralelismo Canalizado:</a:t>
            </a:r>
            <a:endParaRPr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1600">
                <a:solidFill>
                  <a:srgbClr val="000000"/>
                </a:solidFill>
              </a:rPr>
              <a:t>La canalización no puede ser utilizada en todos los casos. </a:t>
            </a:r>
            <a:endParaRPr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54762" y="2025317"/>
            <a:ext cx="2631638" cy="228650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3594343" y="2386949"/>
            <a:ext cx="4447425" cy="5847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/>
              <a:t>El paralelismo canalizado no es la buena opción si el grado de paralelismo es alto.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Optimización: </a:t>
            </a:r>
            <a:r>
              <a:rPr lang="es-PE">
                <a:solidFill>
                  <a:srgbClr val="000000"/>
                </a:solidFill>
              </a:rPr>
              <a:t>Paralelismo de Interoperación</a:t>
            </a:r>
            <a:endParaRPr/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311700" y="633600"/>
            <a:ext cx="8270700" cy="39354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es-PE" sz="2000" b="1"/>
              <a:t>Paralelismo Independiente:</a:t>
            </a:r>
            <a:endParaRPr/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1600" y="1623104"/>
            <a:ext cx="4337157" cy="327432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4765313" y="1431376"/>
            <a:ext cx="3942000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600"/>
              <a:t>Las operaciones que no dependen entre sí, se pueden ejecutar en paralelo en diferentes sitios.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/>
              <a:t>Ejercicios de laboratorio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800" dirty="0">
                <a:latin typeface="Calibri"/>
                <a:ea typeface="Calibri"/>
                <a:cs typeface="Times New Roman"/>
              </a:rPr>
              <a:t>SELECT * FROM R WHERE E &lt;= 12;</a:t>
            </a:r>
            <a:endParaRPr dirty="0"/>
          </a:p>
          <a:p>
            <a:pPr>
              <a:defRPr/>
            </a:pPr>
            <a:endParaRPr lang="es-PE" dirty="0"/>
          </a:p>
        </p:txBody>
      </p:sp>
      <p:sp>
        <p:nvSpPr>
          <p:cNvPr id="5" name="Rectángulo 4"/>
          <p:cNvSpPr/>
          <p:nvPr/>
        </p:nvSpPr>
        <p:spPr bwMode="auto">
          <a:xfrm>
            <a:off x="1902178" y="4156980"/>
            <a:ext cx="784574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R1</a:t>
            </a:r>
            <a:endParaRPr/>
          </a:p>
          <a:p>
            <a:pPr algn="ctr">
              <a:defRPr/>
            </a:pPr>
            <a:r>
              <a:rPr lang="es-PE" sz="1200"/>
              <a:t>E&lt;10</a:t>
            </a:r>
            <a:endParaRPr/>
          </a:p>
        </p:txBody>
      </p:sp>
      <p:sp>
        <p:nvSpPr>
          <p:cNvPr id="6" name="Rectángulo 5"/>
          <p:cNvSpPr/>
          <p:nvPr/>
        </p:nvSpPr>
        <p:spPr bwMode="auto">
          <a:xfrm>
            <a:off x="3948288" y="4156981"/>
            <a:ext cx="784563" cy="51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R2</a:t>
            </a:r>
            <a:endParaRPr/>
          </a:p>
          <a:p>
            <a:pPr algn="ctr">
              <a:defRPr/>
            </a:pPr>
            <a:r>
              <a:rPr lang="es-PE" sz="1200"/>
              <a:t>10&lt;=E&lt;25</a:t>
            </a:r>
            <a:endParaRPr/>
          </a:p>
        </p:txBody>
      </p:sp>
      <p:sp>
        <p:nvSpPr>
          <p:cNvPr id="7" name="Rectángulo 6"/>
          <p:cNvSpPr/>
          <p:nvPr/>
        </p:nvSpPr>
        <p:spPr bwMode="auto">
          <a:xfrm>
            <a:off x="5881510" y="4156981"/>
            <a:ext cx="716845" cy="51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R3</a:t>
            </a:r>
            <a:endParaRPr/>
          </a:p>
          <a:p>
            <a:pPr algn="ctr">
              <a:defRPr/>
            </a:pPr>
            <a:r>
              <a:rPr lang="es-PE" sz="1200"/>
              <a:t>E&gt;=25</a:t>
            </a:r>
            <a:endParaRPr/>
          </a:p>
        </p:txBody>
      </p:sp>
      <p:cxnSp>
        <p:nvCxnSpPr>
          <p:cNvPr id="8" name="Conector recto de flecha 8"/>
          <p:cNvCxnSpPr>
            <a:cxnSpLocks/>
            <a:endCxn id="5" idx="0"/>
          </p:cNvCxnSpPr>
          <p:nvPr/>
        </p:nvCxnSpPr>
        <p:spPr bwMode="auto">
          <a:xfrm flipH="1">
            <a:off x="2294465" y="2477911"/>
            <a:ext cx="1653824" cy="167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12"/>
          <p:cNvCxnSpPr>
            <a:cxnSpLocks/>
          </p:cNvCxnSpPr>
          <p:nvPr/>
        </p:nvCxnSpPr>
        <p:spPr bwMode="auto">
          <a:xfrm>
            <a:off x="4238978" y="2477911"/>
            <a:ext cx="0" cy="164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14"/>
          <p:cNvCxnSpPr>
            <a:cxnSpLocks/>
          </p:cNvCxnSpPr>
          <p:nvPr/>
        </p:nvCxnSpPr>
        <p:spPr bwMode="auto">
          <a:xfrm>
            <a:off x="4529667" y="2477911"/>
            <a:ext cx="1642533" cy="164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7"/>
          <p:cNvSpPr txBox="1"/>
          <p:nvPr/>
        </p:nvSpPr>
        <p:spPr bwMode="auto">
          <a:xfrm>
            <a:off x="3948200" y="2016245"/>
            <a:ext cx="784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Union</a:t>
            </a:r>
            <a:endParaRPr lang="es-PE"/>
          </a:p>
        </p:txBody>
      </p:sp>
      <p:sp>
        <p:nvSpPr>
          <p:cNvPr id="12" name="CuadroTexto 19"/>
          <p:cNvSpPr txBox="1"/>
          <p:nvPr/>
        </p:nvSpPr>
        <p:spPr bwMode="auto">
          <a:xfrm>
            <a:off x="2421314" y="2949226"/>
            <a:ext cx="78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E &lt;= 12</a:t>
            </a:r>
            <a:endParaRPr lang="es-PE" dirty="0"/>
          </a:p>
        </p:txBody>
      </p:sp>
      <p:sp>
        <p:nvSpPr>
          <p:cNvPr id="13" name="CuadroTexto 20"/>
          <p:cNvSpPr txBox="1"/>
          <p:nvPr/>
        </p:nvSpPr>
        <p:spPr bwMode="auto">
          <a:xfrm>
            <a:off x="4239768" y="3141045"/>
            <a:ext cx="78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E &lt;= 12</a:t>
            </a:r>
            <a:endParaRPr lang="es-PE"/>
          </a:p>
        </p:txBody>
      </p:sp>
      <p:sp>
        <p:nvSpPr>
          <p:cNvPr id="14" name="CuadroTexto 21"/>
          <p:cNvSpPr txBox="1"/>
          <p:nvPr/>
        </p:nvSpPr>
        <p:spPr bwMode="auto">
          <a:xfrm>
            <a:off x="5489223" y="3132490"/>
            <a:ext cx="78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E &lt;= 12</a:t>
            </a:r>
            <a:endParaRPr lang="es-PE"/>
          </a:p>
        </p:txBody>
      </p:sp>
      <p:cxnSp>
        <p:nvCxnSpPr>
          <p:cNvPr id="15" name="Conector recto 24"/>
          <p:cNvCxnSpPr>
            <a:cxnSpLocks/>
          </p:cNvCxnSpPr>
          <p:nvPr/>
        </p:nvCxnSpPr>
        <p:spPr bwMode="auto">
          <a:xfrm flipH="1">
            <a:off x="5424311" y="3132490"/>
            <a:ext cx="1981200" cy="1541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25"/>
          <p:cNvCxnSpPr>
            <a:cxnSpLocks/>
          </p:cNvCxnSpPr>
          <p:nvPr/>
        </p:nvCxnSpPr>
        <p:spPr bwMode="auto">
          <a:xfrm>
            <a:off x="5363792" y="3012981"/>
            <a:ext cx="1841498" cy="1813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28"/>
          <p:cNvSpPr txBox="1"/>
          <p:nvPr/>
        </p:nvSpPr>
        <p:spPr bwMode="auto">
          <a:xfrm>
            <a:off x="1938710" y="4711236"/>
            <a:ext cx="78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E &lt; 10</a:t>
            </a:r>
            <a:endParaRPr lang="es-PE" dirty="0"/>
          </a:p>
        </p:txBody>
      </p:sp>
      <p:sp>
        <p:nvSpPr>
          <p:cNvPr id="18" name="CuadroTexto 29"/>
          <p:cNvSpPr txBox="1"/>
          <p:nvPr/>
        </p:nvSpPr>
        <p:spPr bwMode="auto">
          <a:xfrm>
            <a:off x="3948200" y="4739395"/>
            <a:ext cx="78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E &lt;=12</a:t>
            </a:r>
            <a:endParaRPr lang="es-PE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 bwMode="auto">
          <a:xfrm>
            <a:off x="230666" y="24054"/>
            <a:ext cx="8520600" cy="839621"/>
          </a:xfrm>
        </p:spPr>
        <p:txBody>
          <a:bodyPr>
            <a:normAutofit lnSpcReduction="10000"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3260090" algn="l"/>
              </a:tabLst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SELECT EMP.NOMBRE  FROM EMP, ACT</a:t>
            </a:r>
            <a:endParaRPr lang="es-PE" sz="1400" dirty="0">
              <a:latin typeface="Calibri"/>
              <a:ea typeface="Calibri"/>
              <a:cs typeface="Times New Roman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3260090" algn="l"/>
              </a:tabLst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     WHERE EMP.COD = ACT.COD AND ACT.HORAS &gt; 6;</a:t>
            </a:r>
            <a:endParaRPr lang="es-PE" sz="14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es-PE" sz="1400" dirty="0"/>
          </a:p>
        </p:txBody>
      </p:sp>
      <p:sp>
        <p:nvSpPr>
          <p:cNvPr id="5" name="Rectángulo 4"/>
          <p:cNvSpPr/>
          <p:nvPr/>
        </p:nvSpPr>
        <p:spPr bwMode="auto">
          <a:xfrm>
            <a:off x="705556" y="3682847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EMP1</a:t>
            </a:r>
            <a:endParaRPr/>
          </a:p>
          <a:p>
            <a:pPr algn="ctr">
              <a:defRPr/>
            </a:pPr>
            <a:r>
              <a:rPr lang="es-PE" sz="1200"/>
              <a:t>cod&lt;H20</a:t>
            </a:r>
            <a:endParaRPr/>
          </a:p>
        </p:txBody>
      </p:sp>
      <p:sp>
        <p:nvSpPr>
          <p:cNvPr id="6" name="Rectángulo 18"/>
          <p:cNvSpPr/>
          <p:nvPr/>
        </p:nvSpPr>
        <p:spPr bwMode="auto">
          <a:xfrm>
            <a:off x="4944534" y="3674225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  <a:p>
            <a:pPr algn="ctr">
              <a:defRPr/>
            </a:pPr>
            <a:r>
              <a:rPr lang="es-PE" sz="1200"/>
              <a:t>cod&gt;=H20</a:t>
            </a:r>
            <a:endParaRPr/>
          </a:p>
        </p:txBody>
      </p:sp>
      <p:sp>
        <p:nvSpPr>
          <p:cNvPr id="7" name="Rectángulo 22"/>
          <p:cNvSpPr/>
          <p:nvPr/>
        </p:nvSpPr>
        <p:spPr bwMode="auto">
          <a:xfrm>
            <a:off x="2469445" y="3674226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ACT1</a:t>
            </a:r>
            <a:endParaRPr/>
          </a:p>
          <a:p>
            <a:pPr algn="ctr">
              <a:defRPr/>
            </a:pPr>
            <a:r>
              <a:rPr lang="es-PE" sz="1200"/>
              <a:t>cod</a:t>
            </a:r>
          </a:p>
        </p:txBody>
      </p:sp>
      <p:sp>
        <p:nvSpPr>
          <p:cNvPr id="8" name="Rectángulo 23"/>
          <p:cNvSpPr/>
          <p:nvPr/>
        </p:nvSpPr>
        <p:spPr bwMode="auto">
          <a:xfrm>
            <a:off x="6843890" y="3671249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ACT2</a:t>
            </a:r>
            <a:endParaRPr/>
          </a:p>
          <a:p>
            <a:pPr algn="ctr">
              <a:defRPr/>
            </a:pPr>
            <a:r>
              <a:rPr lang="es-PE" sz="1200"/>
              <a:t>cod</a:t>
            </a:r>
          </a:p>
        </p:txBody>
      </p:sp>
      <p:sp>
        <p:nvSpPr>
          <p:cNvPr id="9" name="CuadroTexto 1"/>
          <p:cNvSpPr txBox="1"/>
          <p:nvPr/>
        </p:nvSpPr>
        <p:spPr bwMode="auto">
          <a:xfrm>
            <a:off x="1956163" y="247783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Join</a:t>
            </a:r>
          </a:p>
        </p:txBody>
      </p:sp>
      <p:sp>
        <p:nvSpPr>
          <p:cNvPr id="10" name="CuadroTexto 26"/>
          <p:cNvSpPr txBox="1"/>
          <p:nvPr/>
        </p:nvSpPr>
        <p:spPr bwMode="auto">
          <a:xfrm>
            <a:off x="6011334" y="261126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Join</a:t>
            </a:r>
          </a:p>
        </p:txBody>
      </p:sp>
      <p:sp>
        <p:nvSpPr>
          <p:cNvPr id="11" name="CuadroTexto 27"/>
          <p:cNvSpPr txBox="1"/>
          <p:nvPr/>
        </p:nvSpPr>
        <p:spPr bwMode="auto">
          <a:xfrm>
            <a:off x="3838223" y="130555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Union</a:t>
            </a:r>
          </a:p>
        </p:txBody>
      </p:sp>
      <p:cxnSp>
        <p:nvCxnSpPr>
          <p:cNvPr id="12" name="Conector recto de flecha 30"/>
          <p:cNvCxnSpPr>
            <a:cxnSpLocks/>
          </p:cNvCxnSpPr>
          <p:nvPr/>
        </p:nvCxnSpPr>
        <p:spPr bwMode="auto">
          <a:xfrm flipH="1">
            <a:off x="2348089" y="1550849"/>
            <a:ext cx="1775180" cy="95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31"/>
          <p:cNvCxnSpPr>
            <a:cxnSpLocks/>
            <a:endCxn id="10" idx="0"/>
          </p:cNvCxnSpPr>
          <p:nvPr/>
        </p:nvCxnSpPr>
        <p:spPr bwMode="auto">
          <a:xfrm>
            <a:off x="4329289" y="1550849"/>
            <a:ext cx="1938686" cy="106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32"/>
          <p:cNvCxnSpPr>
            <a:cxnSpLocks/>
          </p:cNvCxnSpPr>
          <p:nvPr/>
        </p:nvCxnSpPr>
        <p:spPr bwMode="auto">
          <a:xfrm flipH="1">
            <a:off x="993421" y="2785610"/>
            <a:ext cx="1093613" cy="80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33"/>
          <p:cNvCxnSpPr>
            <a:cxnSpLocks/>
            <a:stCxn id="9" idx="2"/>
          </p:cNvCxnSpPr>
          <p:nvPr/>
        </p:nvCxnSpPr>
        <p:spPr bwMode="auto">
          <a:xfrm>
            <a:off x="2212804" y="2785610"/>
            <a:ext cx="774519" cy="80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34"/>
          <p:cNvCxnSpPr>
            <a:cxnSpLocks/>
          </p:cNvCxnSpPr>
          <p:nvPr/>
        </p:nvCxnSpPr>
        <p:spPr bwMode="auto">
          <a:xfrm flipH="1">
            <a:off x="5174362" y="2861348"/>
            <a:ext cx="1093613" cy="80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35"/>
          <p:cNvCxnSpPr>
            <a:cxnSpLocks/>
          </p:cNvCxnSpPr>
          <p:nvPr/>
        </p:nvCxnSpPr>
        <p:spPr bwMode="auto">
          <a:xfrm>
            <a:off x="6393745" y="2861348"/>
            <a:ext cx="774519" cy="80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37"/>
          <p:cNvSpPr txBox="1"/>
          <p:nvPr/>
        </p:nvSpPr>
        <p:spPr bwMode="auto">
          <a:xfrm>
            <a:off x="2498371" y="2969495"/>
            <a:ext cx="1437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ACT1.HORAS &gt; 6</a:t>
            </a:r>
            <a:endParaRPr lang="es-PE"/>
          </a:p>
        </p:txBody>
      </p:sp>
      <p:sp>
        <p:nvSpPr>
          <p:cNvPr id="19" name="CuadroTexto 42"/>
          <p:cNvSpPr txBox="1"/>
          <p:nvPr/>
        </p:nvSpPr>
        <p:spPr bwMode="auto">
          <a:xfrm>
            <a:off x="6713021" y="3000741"/>
            <a:ext cx="1437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ACT2.HORAS &gt; 6</a:t>
            </a:r>
            <a:endParaRPr lang="es-P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375583E-9CED-4FB5-A910-F503E75931B3}"/>
              </a:ext>
            </a:extLst>
          </p:cNvPr>
          <p:cNvSpPr txBox="1"/>
          <p:nvPr/>
        </p:nvSpPr>
        <p:spPr>
          <a:xfrm>
            <a:off x="5556956" y="10030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SELECT EMP.NOMBRE ??</a:t>
            </a:r>
            <a:endParaRPr lang="es-P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33606"/>
              </p:ext>
            </p:extLst>
          </p:nvPr>
        </p:nvGraphicFramePr>
        <p:xfrm>
          <a:off x="1331640" y="267494"/>
          <a:ext cx="5807102" cy="1055472"/>
        </p:xfrm>
        <a:graphic>
          <a:graphicData uri="http://schemas.openxmlformats.org/drawingml/2006/table">
            <a:tbl>
              <a:tblPr firstRow="1" firstCol="1" bandRow="1">
                <a:tableStyleId>{B6365469-E4DC-0D39-B25A-CF402F026044}</a:tableStyleId>
              </a:tblPr>
              <a:tblGrid>
                <a:gridCol w="145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 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MIN salario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MAX salario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# tuplas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1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2k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7k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120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2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6k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18k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240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3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4k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9k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 dirty="0"/>
                        <a:t>140</a:t>
                      </a:r>
                      <a:endParaRPr lang="es-PE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5"/>
          <p:cNvCxnSpPr>
            <a:cxnSpLocks/>
          </p:cNvCxnSpPr>
          <p:nvPr/>
        </p:nvCxnSpPr>
        <p:spPr bwMode="auto">
          <a:xfrm flipV="1">
            <a:off x="2446867" y="2571342"/>
            <a:ext cx="5943600" cy="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7"/>
          <p:cNvSpPr/>
          <p:nvPr/>
        </p:nvSpPr>
        <p:spPr bwMode="auto">
          <a:xfrm>
            <a:off x="2757310" y="2294767"/>
            <a:ext cx="1941689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EMP1</a:t>
            </a:r>
            <a:endParaRPr/>
          </a:p>
        </p:txBody>
      </p:sp>
      <p:sp>
        <p:nvSpPr>
          <p:cNvPr id="7" name="CuadroTexto 8"/>
          <p:cNvSpPr txBox="1"/>
          <p:nvPr/>
        </p:nvSpPr>
        <p:spPr bwMode="auto">
          <a:xfrm>
            <a:off x="2615285" y="26108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2</a:t>
            </a:r>
            <a:endParaRPr/>
          </a:p>
        </p:txBody>
      </p:sp>
      <p:sp>
        <p:nvSpPr>
          <p:cNvPr id="8" name="CuadroTexto 9"/>
          <p:cNvSpPr txBox="1"/>
          <p:nvPr/>
        </p:nvSpPr>
        <p:spPr bwMode="auto">
          <a:xfrm>
            <a:off x="4556973" y="26108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7</a:t>
            </a:r>
            <a:endParaRPr/>
          </a:p>
        </p:txBody>
      </p:sp>
      <p:sp>
        <p:nvSpPr>
          <p:cNvPr id="9" name="Rectángulo 10"/>
          <p:cNvSpPr/>
          <p:nvPr/>
        </p:nvSpPr>
        <p:spPr bwMode="auto">
          <a:xfrm>
            <a:off x="4371621" y="2009714"/>
            <a:ext cx="4018846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EMP2</a:t>
            </a:r>
            <a:endParaRPr/>
          </a:p>
        </p:txBody>
      </p:sp>
      <p:sp>
        <p:nvSpPr>
          <p:cNvPr id="10" name="CuadroTexto 11"/>
          <p:cNvSpPr txBox="1"/>
          <p:nvPr/>
        </p:nvSpPr>
        <p:spPr bwMode="auto">
          <a:xfrm>
            <a:off x="4229595" y="26108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6</a:t>
            </a:r>
            <a:endParaRPr/>
          </a:p>
        </p:txBody>
      </p:sp>
      <p:sp>
        <p:nvSpPr>
          <p:cNvPr id="11" name="CuadroTexto 13"/>
          <p:cNvSpPr txBox="1"/>
          <p:nvPr/>
        </p:nvSpPr>
        <p:spPr bwMode="auto">
          <a:xfrm>
            <a:off x="8056723" y="26016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 dirty="0"/>
              <a:t>18</a:t>
            </a:r>
            <a:endParaRPr dirty="0"/>
          </a:p>
        </p:txBody>
      </p:sp>
      <p:sp>
        <p:nvSpPr>
          <p:cNvPr id="12" name="Rectángulo 14"/>
          <p:cNvSpPr/>
          <p:nvPr/>
        </p:nvSpPr>
        <p:spPr bwMode="auto">
          <a:xfrm>
            <a:off x="3570110" y="1713383"/>
            <a:ext cx="2003779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EMP3</a:t>
            </a:r>
            <a:endParaRPr/>
          </a:p>
        </p:txBody>
      </p:sp>
      <p:sp>
        <p:nvSpPr>
          <p:cNvPr id="13" name="CuadroTexto 15"/>
          <p:cNvSpPr txBox="1"/>
          <p:nvPr/>
        </p:nvSpPr>
        <p:spPr bwMode="auto">
          <a:xfrm>
            <a:off x="3444101" y="25798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4</a:t>
            </a:r>
            <a:endParaRPr/>
          </a:p>
        </p:txBody>
      </p:sp>
      <p:sp>
        <p:nvSpPr>
          <p:cNvPr id="14" name="CuadroTexto 16"/>
          <p:cNvSpPr txBox="1"/>
          <p:nvPr/>
        </p:nvSpPr>
        <p:spPr bwMode="auto">
          <a:xfrm>
            <a:off x="5406004" y="25713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9</a:t>
            </a:r>
            <a:endParaRPr/>
          </a:p>
        </p:txBody>
      </p:sp>
      <p:sp>
        <p:nvSpPr>
          <p:cNvPr id="15" name="CuadroTexto 18"/>
          <p:cNvSpPr txBox="1"/>
          <p:nvPr/>
        </p:nvSpPr>
        <p:spPr bwMode="auto">
          <a:xfrm>
            <a:off x="0" y="1851670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dirty="0"/>
              <a:t>EMP1: 120/(7-2) = 24</a:t>
            </a:r>
            <a:endParaRPr dirty="0"/>
          </a:p>
          <a:p>
            <a:pPr>
              <a:defRPr/>
            </a:pPr>
            <a:r>
              <a:rPr lang="es-PE" dirty="0"/>
              <a:t>EMP2: 240/(18-6) = 20</a:t>
            </a:r>
            <a:endParaRPr dirty="0"/>
          </a:p>
          <a:p>
            <a:pPr>
              <a:defRPr/>
            </a:pPr>
            <a:r>
              <a:rPr lang="es-PE" dirty="0"/>
              <a:t>EMP3: 140/(9-4) = 28</a:t>
            </a:r>
            <a:endParaRPr dirty="0"/>
          </a:p>
          <a:p>
            <a:pPr>
              <a:defRPr/>
            </a:pPr>
            <a:r>
              <a:rPr lang="es-PE" dirty="0"/>
              <a:t>            ------</a:t>
            </a:r>
            <a:endParaRPr dirty="0"/>
          </a:p>
          <a:p>
            <a:pPr>
              <a:defRPr/>
            </a:pPr>
            <a:r>
              <a:rPr lang="es-PE" dirty="0"/>
              <a:t>             500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16" name="CuadroTexto 20"/>
          <p:cNvSpPr txBox="1"/>
          <p:nvPr/>
        </p:nvSpPr>
        <p:spPr bwMode="auto">
          <a:xfrm>
            <a:off x="4204385" y="3013810"/>
            <a:ext cx="51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/>
              <a:t>k0</a:t>
            </a:r>
            <a:endParaRPr/>
          </a:p>
        </p:txBody>
      </p:sp>
      <p:sp>
        <p:nvSpPr>
          <p:cNvPr id="17" name="CuadroTexto 21"/>
          <p:cNvSpPr txBox="1"/>
          <p:nvPr/>
        </p:nvSpPr>
        <p:spPr bwMode="auto">
          <a:xfrm>
            <a:off x="5620953" y="2958148"/>
            <a:ext cx="51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/>
              <a:t>k1</a:t>
            </a:r>
            <a:endParaRPr/>
          </a:p>
        </p:txBody>
      </p:sp>
      <p:cxnSp>
        <p:nvCxnSpPr>
          <p:cNvPr id="18" name="Conector recto 23"/>
          <p:cNvCxnSpPr>
            <a:cxnSpLocks/>
          </p:cNvCxnSpPr>
          <p:nvPr/>
        </p:nvCxnSpPr>
        <p:spPr bwMode="auto">
          <a:xfrm>
            <a:off x="4393013" y="2594026"/>
            <a:ext cx="0" cy="43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24"/>
          <p:cNvCxnSpPr>
            <a:cxnSpLocks/>
          </p:cNvCxnSpPr>
          <p:nvPr/>
        </p:nvCxnSpPr>
        <p:spPr bwMode="auto">
          <a:xfrm>
            <a:off x="5813778" y="2571342"/>
            <a:ext cx="0" cy="43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26"/>
          <p:cNvSpPr/>
          <p:nvPr/>
        </p:nvSpPr>
        <p:spPr bwMode="auto">
          <a:xfrm>
            <a:off x="2721768" y="3056925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SAL1</a:t>
            </a:r>
            <a:endParaRPr/>
          </a:p>
          <a:p>
            <a:pPr algn="ctr">
              <a:defRPr/>
            </a:pPr>
            <a:r>
              <a:rPr lang="es-PE" sz="1200"/>
              <a:t>sal&lt;k0</a:t>
            </a:r>
            <a:endParaRPr/>
          </a:p>
        </p:txBody>
      </p:sp>
      <p:sp>
        <p:nvSpPr>
          <p:cNvPr id="21" name="Rectángulo 27"/>
          <p:cNvSpPr/>
          <p:nvPr/>
        </p:nvSpPr>
        <p:spPr bwMode="auto">
          <a:xfrm>
            <a:off x="4626581" y="3098435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SAL2</a:t>
            </a:r>
            <a:endParaRPr/>
          </a:p>
          <a:p>
            <a:pPr algn="ctr">
              <a:defRPr/>
            </a:pPr>
            <a:r>
              <a:rPr lang="es-PE" sz="1200"/>
              <a:t>k0&lt;=sal&lt;k1</a:t>
            </a:r>
            <a:endParaRPr/>
          </a:p>
        </p:txBody>
      </p:sp>
      <p:sp>
        <p:nvSpPr>
          <p:cNvPr id="22" name="Rectángulo 28"/>
          <p:cNvSpPr/>
          <p:nvPr/>
        </p:nvSpPr>
        <p:spPr bwMode="auto">
          <a:xfrm>
            <a:off x="6293061" y="3104910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SAL2</a:t>
            </a:r>
            <a:endParaRPr/>
          </a:p>
          <a:p>
            <a:pPr algn="ctr">
              <a:defRPr/>
            </a:pPr>
            <a:r>
              <a:rPr lang="es-PE" sz="1200"/>
              <a:t>sal&gt;=k1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1446460" y="132623"/>
          <a:ext cx="5754370" cy="748284"/>
        </p:xfrm>
        <a:graphic>
          <a:graphicData uri="http://schemas.openxmlformats.org/drawingml/2006/table">
            <a:tbl>
              <a:tblPr firstRow="1" firstCol="1" bandRow="1">
                <a:tableStyleId>{B6365469-E4DC-0D39-B25A-CF402F026044}</a:tableStyleId>
              </a:tblPr>
              <a:tblGrid>
                <a:gridCol w="143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 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MIN salario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MAX salario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# tuplas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1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2k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7k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120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2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6k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18k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240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100"/>
                        <a:t>EMP</a:t>
                      </a:r>
                      <a:r>
                        <a:rPr lang="es-PE" sz="1100" baseline="-25000"/>
                        <a:t>3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4k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9k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260090" algn="l"/>
                        </a:tabLst>
                        <a:defRPr/>
                      </a:pPr>
                      <a:r>
                        <a:rPr lang="es-PE" sz="1200"/>
                        <a:t>140</a:t>
                      </a:r>
                      <a:endParaRPr lang="es-PE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5"/>
          <p:cNvCxnSpPr>
            <a:cxnSpLocks/>
          </p:cNvCxnSpPr>
          <p:nvPr/>
        </p:nvCxnSpPr>
        <p:spPr bwMode="auto">
          <a:xfrm flipV="1">
            <a:off x="2508956" y="2129282"/>
            <a:ext cx="5943600" cy="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7"/>
          <p:cNvSpPr/>
          <p:nvPr/>
        </p:nvSpPr>
        <p:spPr bwMode="auto">
          <a:xfrm>
            <a:off x="2819399" y="1852707"/>
            <a:ext cx="1941689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EMP1</a:t>
            </a:r>
            <a:endParaRPr/>
          </a:p>
        </p:txBody>
      </p:sp>
      <p:sp>
        <p:nvSpPr>
          <p:cNvPr id="7" name="CuadroTexto 8"/>
          <p:cNvSpPr txBox="1"/>
          <p:nvPr/>
        </p:nvSpPr>
        <p:spPr bwMode="auto">
          <a:xfrm>
            <a:off x="2677374" y="21688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2</a:t>
            </a:r>
            <a:endParaRPr/>
          </a:p>
        </p:txBody>
      </p:sp>
      <p:sp>
        <p:nvSpPr>
          <p:cNvPr id="8" name="CuadroTexto 9"/>
          <p:cNvSpPr txBox="1"/>
          <p:nvPr/>
        </p:nvSpPr>
        <p:spPr bwMode="auto">
          <a:xfrm>
            <a:off x="4619062" y="21688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7</a:t>
            </a:r>
            <a:endParaRPr/>
          </a:p>
        </p:txBody>
      </p:sp>
      <p:sp>
        <p:nvSpPr>
          <p:cNvPr id="9" name="Rectángulo 10"/>
          <p:cNvSpPr/>
          <p:nvPr/>
        </p:nvSpPr>
        <p:spPr bwMode="auto">
          <a:xfrm>
            <a:off x="4433710" y="1567654"/>
            <a:ext cx="4018846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EMP2</a:t>
            </a:r>
            <a:endParaRPr/>
          </a:p>
        </p:txBody>
      </p:sp>
      <p:sp>
        <p:nvSpPr>
          <p:cNvPr id="10" name="CuadroTexto 11"/>
          <p:cNvSpPr txBox="1"/>
          <p:nvPr/>
        </p:nvSpPr>
        <p:spPr bwMode="auto">
          <a:xfrm>
            <a:off x="4291684" y="21688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6</a:t>
            </a:r>
            <a:endParaRPr/>
          </a:p>
        </p:txBody>
      </p:sp>
      <p:sp>
        <p:nvSpPr>
          <p:cNvPr id="11" name="CuadroTexto 13"/>
          <p:cNvSpPr txBox="1"/>
          <p:nvPr/>
        </p:nvSpPr>
        <p:spPr bwMode="auto">
          <a:xfrm>
            <a:off x="8310530" y="21688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18</a:t>
            </a:r>
            <a:endParaRPr/>
          </a:p>
        </p:txBody>
      </p:sp>
      <p:sp>
        <p:nvSpPr>
          <p:cNvPr id="12" name="Rectángulo 14"/>
          <p:cNvSpPr/>
          <p:nvPr/>
        </p:nvSpPr>
        <p:spPr bwMode="auto">
          <a:xfrm>
            <a:off x="3632199" y="1271323"/>
            <a:ext cx="2003779" cy="2765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/>
              <a:t>EMP3</a:t>
            </a:r>
            <a:endParaRPr/>
          </a:p>
        </p:txBody>
      </p:sp>
      <p:sp>
        <p:nvSpPr>
          <p:cNvPr id="13" name="CuadroTexto 15"/>
          <p:cNvSpPr txBox="1"/>
          <p:nvPr/>
        </p:nvSpPr>
        <p:spPr bwMode="auto">
          <a:xfrm>
            <a:off x="3506190" y="21377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4</a:t>
            </a:r>
            <a:endParaRPr/>
          </a:p>
        </p:txBody>
      </p:sp>
      <p:sp>
        <p:nvSpPr>
          <p:cNvPr id="14" name="CuadroTexto 16"/>
          <p:cNvSpPr txBox="1"/>
          <p:nvPr/>
        </p:nvSpPr>
        <p:spPr bwMode="auto">
          <a:xfrm>
            <a:off x="5468093" y="21292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PE"/>
              <a:t>9</a:t>
            </a:r>
            <a:endParaRPr/>
          </a:p>
        </p:txBody>
      </p:sp>
      <p:sp>
        <p:nvSpPr>
          <p:cNvPr id="15" name="CuadroTexto 18"/>
          <p:cNvSpPr txBox="1"/>
          <p:nvPr/>
        </p:nvSpPr>
        <p:spPr bwMode="auto">
          <a:xfrm>
            <a:off x="62089" y="1409610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/>
              <a:t>EMP1: 120/(7-2) = 24</a:t>
            </a:r>
            <a:endParaRPr/>
          </a:p>
          <a:p>
            <a:pPr>
              <a:defRPr/>
            </a:pPr>
            <a:r>
              <a:rPr lang="es-PE"/>
              <a:t>EMP2: 240/(18-6) = 20</a:t>
            </a:r>
            <a:endParaRPr/>
          </a:p>
          <a:p>
            <a:pPr>
              <a:defRPr/>
            </a:pPr>
            <a:r>
              <a:rPr lang="es-PE"/>
              <a:t>EMP3: 140/(9-4) = 28</a:t>
            </a:r>
            <a:endParaRPr/>
          </a:p>
          <a:p>
            <a:pPr>
              <a:defRPr/>
            </a:pPr>
            <a:r>
              <a:rPr lang="es-PE"/>
              <a:t>            ------</a:t>
            </a:r>
            <a:endParaRPr/>
          </a:p>
          <a:p>
            <a:pPr>
              <a:defRPr/>
            </a:pPr>
            <a:r>
              <a:rPr lang="es-PE"/>
              <a:t>             500</a:t>
            </a:r>
            <a:endParaRPr/>
          </a:p>
          <a:p>
            <a:pPr>
              <a:defRPr/>
            </a:pPr>
            <a:endParaRPr lang="es-PE"/>
          </a:p>
          <a:p>
            <a:pPr>
              <a:defRPr/>
            </a:pPr>
            <a:r>
              <a:rPr lang="es-PE"/>
              <a:t>SAL1: 166</a:t>
            </a:r>
            <a:endParaRPr/>
          </a:p>
          <a:p>
            <a:pPr>
              <a:defRPr/>
            </a:pPr>
            <a:r>
              <a:rPr lang="es-PE"/>
              <a:t>SAL2: 167</a:t>
            </a:r>
            <a:endParaRPr/>
          </a:p>
          <a:p>
            <a:pPr>
              <a:defRPr/>
            </a:pPr>
            <a:r>
              <a:rPr lang="es-PE"/>
              <a:t>SAL3: 167</a:t>
            </a:r>
            <a:endParaRPr/>
          </a:p>
        </p:txBody>
      </p:sp>
      <p:sp>
        <p:nvSpPr>
          <p:cNvPr id="16" name="CuadroTexto 20"/>
          <p:cNvSpPr txBox="1"/>
          <p:nvPr/>
        </p:nvSpPr>
        <p:spPr bwMode="auto">
          <a:xfrm>
            <a:off x="4266474" y="2571750"/>
            <a:ext cx="51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/>
              <a:t>k0</a:t>
            </a:r>
            <a:endParaRPr/>
          </a:p>
        </p:txBody>
      </p:sp>
      <p:sp>
        <p:nvSpPr>
          <p:cNvPr id="17" name="CuadroTexto 21"/>
          <p:cNvSpPr txBox="1"/>
          <p:nvPr/>
        </p:nvSpPr>
        <p:spPr bwMode="auto">
          <a:xfrm>
            <a:off x="5683042" y="2516088"/>
            <a:ext cx="510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/>
              <a:t>k1</a:t>
            </a:r>
            <a:endParaRPr/>
          </a:p>
        </p:txBody>
      </p:sp>
      <p:cxnSp>
        <p:nvCxnSpPr>
          <p:cNvPr id="18" name="Conector recto 23"/>
          <p:cNvCxnSpPr>
            <a:cxnSpLocks/>
          </p:cNvCxnSpPr>
          <p:nvPr/>
        </p:nvCxnSpPr>
        <p:spPr bwMode="auto">
          <a:xfrm>
            <a:off x="4455102" y="2151966"/>
            <a:ext cx="0" cy="43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24"/>
          <p:cNvCxnSpPr>
            <a:cxnSpLocks/>
          </p:cNvCxnSpPr>
          <p:nvPr/>
        </p:nvCxnSpPr>
        <p:spPr bwMode="auto">
          <a:xfrm>
            <a:off x="5875867" y="2129282"/>
            <a:ext cx="0" cy="43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26"/>
          <p:cNvSpPr/>
          <p:nvPr/>
        </p:nvSpPr>
        <p:spPr bwMode="auto">
          <a:xfrm>
            <a:off x="2783857" y="2614865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SAL1</a:t>
            </a:r>
            <a:endParaRPr/>
          </a:p>
          <a:p>
            <a:pPr algn="ctr">
              <a:defRPr/>
            </a:pPr>
            <a:r>
              <a:rPr lang="es-PE" sz="1200"/>
              <a:t>sal&lt;k0</a:t>
            </a:r>
            <a:endParaRPr/>
          </a:p>
        </p:txBody>
      </p:sp>
      <p:sp>
        <p:nvSpPr>
          <p:cNvPr id="21" name="Rectángulo 27"/>
          <p:cNvSpPr/>
          <p:nvPr/>
        </p:nvSpPr>
        <p:spPr bwMode="auto">
          <a:xfrm>
            <a:off x="4688670" y="2656375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SAL2</a:t>
            </a:r>
            <a:endParaRPr/>
          </a:p>
          <a:p>
            <a:pPr algn="ctr">
              <a:defRPr/>
            </a:pPr>
            <a:r>
              <a:rPr lang="es-PE" sz="1200"/>
              <a:t>k0&lt;=sal&lt;k1</a:t>
            </a:r>
            <a:endParaRPr/>
          </a:p>
        </p:txBody>
      </p:sp>
      <p:sp>
        <p:nvSpPr>
          <p:cNvPr id="22" name="Rectángulo 28"/>
          <p:cNvSpPr/>
          <p:nvPr/>
        </p:nvSpPr>
        <p:spPr bwMode="auto">
          <a:xfrm>
            <a:off x="6355150" y="2662850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SAL2</a:t>
            </a:r>
            <a:endParaRPr/>
          </a:p>
          <a:p>
            <a:pPr algn="ctr">
              <a:defRPr/>
            </a:pPr>
            <a:r>
              <a:rPr lang="es-PE" sz="1200"/>
              <a:t>sal&gt;=k1</a:t>
            </a:r>
            <a:endParaRPr/>
          </a:p>
        </p:txBody>
      </p:sp>
      <p:sp>
        <p:nvSpPr>
          <p:cNvPr id="23" name="CuadroTexto 22"/>
          <p:cNvSpPr txBox="1"/>
          <p:nvPr/>
        </p:nvSpPr>
        <p:spPr bwMode="auto">
          <a:xfrm>
            <a:off x="2677374" y="3600531"/>
            <a:ext cx="484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dirty="0"/>
              <a:t>166 = (k0 – 2)*24 + (k0 – 6)*20  + (k0-4)*28 </a:t>
            </a:r>
            <a:endParaRPr dirty="0"/>
          </a:p>
        </p:txBody>
      </p:sp>
      <p:sp>
        <p:nvSpPr>
          <p:cNvPr id="24" name="CuadroTexto 25"/>
          <p:cNvSpPr txBox="1"/>
          <p:nvPr/>
        </p:nvSpPr>
        <p:spPr bwMode="auto">
          <a:xfrm>
            <a:off x="2686834" y="4022362"/>
            <a:ext cx="440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dirty="0"/>
              <a:t>167 = (7 – k0)*24 + (k1-6)*20 + (9 – k0)*28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69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Descomposición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650" y="1190051"/>
            <a:ext cx="7886700" cy="3263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Eliminación de Redundancia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En las condiciones:</a:t>
            </a:r>
            <a:endParaRPr/>
          </a:p>
          <a:p>
            <a:pPr lvl="2">
              <a:defRPr/>
            </a:pPr>
            <a:endParaRPr lang="es-PE" sz="16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1590" y="2072039"/>
            <a:ext cx="4331970" cy="149952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 bwMode="auto">
          <a:xfrm>
            <a:off x="3416798" y="2032154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SAL1</a:t>
            </a:r>
            <a:endParaRPr/>
          </a:p>
          <a:p>
            <a:pPr algn="ctr">
              <a:defRPr/>
            </a:pPr>
            <a:r>
              <a:rPr lang="es-PE" sz="1200"/>
              <a:t>sal&lt;k0</a:t>
            </a:r>
            <a:endParaRPr/>
          </a:p>
        </p:txBody>
      </p:sp>
      <p:sp>
        <p:nvSpPr>
          <p:cNvPr id="5" name="Rectángulo 4"/>
          <p:cNvSpPr/>
          <p:nvPr/>
        </p:nvSpPr>
        <p:spPr bwMode="auto">
          <a:xfrm>
            <a:off x="3416798" y="2938111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SAL2</a:t>
            </a:r>
            <a:endParaRPr/>
          </a:p>
          <a:p>
            <a:pPr algn="ctr">
              <a:defRPr/>
            </a:pPr>
            <a:r>
              <a:rPr lang="es-PE" sz="1200"/>
              <a:t>k0&lt;=sal&lt;k1</a:t>
            </a:r>
            <a:endParaRPr/>
          </a:p>
        </p:txBody>
      </p:sp>
      <p:sp>
        <p:nvSpPr>
          <p:cNvPr id="6" name="Rectángulo 5"/>
          <p:cNvSpPr/>
          <p:nvPr/>
        </p:nvSpPr>
        <p:spPr bwMode="auto">
          <a:xfrm>
            <a:off x="3416798" y="3728535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 dirty="0"/>
              <a:t>SAL3</a:t>
            </a:r>
            <a:endParaRPr dirty="0"/>
          </a:p>
          <a:p>
            <a:pPr algn="ctr">
              <a:defRPr/>
            </a:pPr>
            <a:r>
              <a:rPr lang="es-PE" sz="1200" dirty="0"/>
              <a:t>sal&gt;=k1</a:t>
            </a:r>
            <a:endParaRPr dirty="0"/>
          </a:p>
        </p:txBody>
      </p:sp>
      <p:sp>
        <p:nvSpPr>
          <p:cNvPr id="7" name="CuadroTexto 7"/>
          <p:cNvSpPr txBox="1"/>
          <p:nvPr/>
        </p:nvSpPr>
        <p:spPr bwMode="auto">
          <a:xfrm>
            <a:off x="423334" y="289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SELECT *  FROM EMP ORDER BY SALARIO;</a:t>
            </a:r>
            <a:endParaRPr lang="es-PE"/>
          </a:p>
        </p:txBody>
      </p:sp>
      <p:sp>
        <p:nvSpPr>
          <p:cNvPr id="8" name="Rectángulo 8"/>
          <p:cNvSpPr/>
          <p:nvPr/>
        </p:nvSpPr>
        <p:spPr bwMode="auto">
          <a:xfrm>
            <a:off x="538131" y="2032154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EMP1</a:t>
            </a:r>
            <a:endParaRPr/>
          </a:p>
        </p:txBody>
      </p:sp>
      <p:sp>
        <p:nvSpPr>
          <p:cNvPr id="9" name="Rectángulo 9"/>
          <p:cNvSpPr/>
          <p:nvPr/>
        </p:nvSpPr>
        <p:spPr bwMode="auto">
          <a:xfrm>
            <a:off x="538131" y="2853444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</p:txBody>
      </p:sp>
      <p:sp>
        <p:nvSpPr>
          <p:cNvPr id="10" name="Rectángulo 10"/>
          <p:cNvSpPr/>
          <p:nvPr/>
        </p:nvSpPr>
        <p:spPr bwMode="auto">
          <a:xfrm>
            <a:off x="538131" y="3703157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</p:txBody>
      </p:sp>
      <p:sp>
        <p:nvSpPr>
          <p:cNvPr id="11" name="CuadroTexto 12"/>
          <p:cNvSpPr txBox="1"/>
          <p:nvPr/>
        </p:nvSpPr>
        <p:spPr bwMode="auto">
          <a:xfrm>
            <a:off x="248355" y="607085"/>
            <a:ext cx="5904089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3260090" algn="l"/>
              </a:tabLst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1</a:t>
            </a:r>
            <a:r>
              <a:rPr lang="en-US" sz="1400">
                <a:latin typeface="Calibri"/>
                <a:ea typeface="Calibri"/>
                <a:cs typeface="Times New Roman"/>
              </a:rPr>
              <a:t>: COD&lt;’H10’]   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2</a:t>
            </a:r>
            <a:r>
              <a:rPr lang="en-US" sz="1400">
                <a:latin typeface="Calibri"/>
                <a:ea typeface="Calibri"/>
                <a:cs typeface="Times New Roman"/>
              </a:rPr>
              <a:t>: ’H10’&lt;=COD&lt;’H30’]  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3</a:t>
            </a:r>
            <a:r>
              <a:rPr lang="en-US" sz="1400">
                <a:latin typeface="Calibri"/>
                <a:ea typeface="Calibri"/>
                <a:cs typeface="Times New Roman"/>
              </a:rPr>
              <a:t>: COD&gt;=’H30’]</a:t>
            </a:r>
            <a:endParaRPr lang="es-PE" sz="1400">
              <a:latin typeface="Calibri"/>
              <a:ea typeface="Calibri"/>
              <a:cs typeface="Times New Roman"/>
            </a:endParaRPr>
          </a:p>
        </p:txBody>
      </p:sp>
      <p:cxnSp>
        <p:nvCxnSpPr>
          <p:cNvPr id="12" name="Conector recto de flecha 14"/>
          <p:cNvCxnSpPr>
            <a:cxnSpLocks/>
            <a:stCxn id="8" idx="3"/>
            <a:endCxn id="4" idx="1"/>
          </p:cNvCxnSpPr>
          <p:nvPr/>
        </p:nvCxnSpPr>
        <p:spPr bwMode="auto">
          <a:xfrm>
            <a:off x="1537197" y="2290464"/>
            <a:ext cx="1879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7"/>
          <p:cNvCxnSpPr>
            <a:cxnSpLocks/>
            <a:stCxn id="8" idx="3"/>
            <a:endCxn id="5" idx="1"/>
          </p:cNvCxnSpPr>
          <p:nvPr/>
        </p:nvCxnSpPr>
        <p:spPr bwMode="auto">
          <a:xfrm>
            <a:off x="1537197" y="2290464"/>
            <a:ext cx="1879601" cy="905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20"/>
          <p:cNvCxnSpPr>
            <a:cxnSpLocks/>
            <a:stCxn id="8" idx="3"/>
            <a:endCxn id="6" idx="1"/>
          </p:cNvCxnSpPr>
          <p:nvPr/>
        </p:nvCxnSpPr>
        <p:spPr bwMode="auto">
          <a:xfrm>
            <a:off x="1537197" y="2290464"/>
            <a:ext cx="1879601" cy="1696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23"/>
          <p:cNvSpPr/>
          <p:nvPr/>
        </p:nvSpPr>
        <p:spPr bwMode="auto">
          <a:xfrm>
            <a:off x="423334" y="1852918"/>
            <a:ext cx="4193822" cy="873349"/>
          </a:xfrm>
          <a:prstGeom prst="rect">
            <a:avLst/>
          </a:prstGeom>
          <a:noFill/>
          <a:ln>
            <a:solidFill>
              <a:srgbClr val="100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  <p:cxnSp>
        <p:nvCxnSpPr>
          <p:cNvPr id="16" name="Conector recto de flecha 35"/>
          <p:cNvCxnSpPr>
            <a:cxnSpLocks/>
          </p:cNvCxnSpPr>
          <p:nvPr/>
        </p:nvCxnSpPr>
        <p:spPr bwMode="auto">
          <a:xfrm>
            <a:off x="4492978" y="2099733"/>
            <a:ext cx="0" cy="4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37"/>
          <p:cNvSpPr txBox="1"/>
          <p:nvPr/>
        </p:nvSpPr>
        <p:spPr bwMode="auto">
          <a:xfrm>
            <a:off x="3002849" y="1405625"/>
            <a:ext cx="298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Select * from SAL1 Order by  sal</a:t>
            </a:r>
            <a:endParaRPr lang="es-PE"/>
          </a:p>
        </p:txBody>
      </p:sp>
      <p:cxnSp>
        <p:nvCxnSpPr>
          <p:cNvPr id="18" name="Conector recto de flecha 39"/>
          <p:cNvCxnSpPr>
            <a:cxnSpLocks/>
            <a:stCxn id="15" idx="3"/>
          </p:cNvCxnSpPr>
          <p:nvPr/>
        </p:nvCxnSpPr>
        <p:spPr bwMode="auto">
          <a:xfrm>
            <a:off x="4617156" y="2289593"/>
            <a:ext cx="1535288" cy="84906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0"/>
          <p:cNvCxnSpPr>
            <a:cxnSpLocks/>
          </p:cNvCxnSpPr>
          <p:nvPr/>
        </p:nvCxnSpPr>
        <p:spPr bwMode="auto">
          <a:xfrm>
            <a:off x="4540041" y="3291054"/>
            <a:ext cx="1567248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3"/>
          <p:cNvCxnSpPr>
            <a:cxnSpLocks/>
          </p:cNvCxnSpPr>
          <p:nvPr/>
        </p:nvCxnSpPr>
        <p:spPr bwMode="auto">
          <a:xfrm flipV="1">
            <a:off x="4492978" y="3454730"/>
            <a:ext cx="1659466" cy="63749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47"/>
          <p:cNvSpPr txBox="1"/>
          <p:nvPr/>
        </p:nvSpPr>
        <p:spPr bwMode="auto">
          <a:xfrm>
            <a:off x="6107288" y="3111753"/>
            <a:ext cx="99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append</a:t>
            </a:r>
            <a:r>
              <a:rPr lang="en-US">
                <a:latin typeface="Calibri"/>
                <a:cs typeface="Times New Roman"/>
              </a:rPr>
              <a:t> </a:t>
            </a:r>
            <a:endParaRPr lang="es-PE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 bwMode="auto">
          <a:xfrm>
            <a:off x="3228368" y="2355726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SAL1</a:t>
            </a:r>
            <a:endParaRPr/>
          </a:p>
          <a:p>
            <a:pPr algn="ctr">
              <a:defRPr/>
            </a:pPr>
            <a:r>
              <a:rPr lang="es-PE" sz="1200"/>
              <a:t>sal&lt;k0</a:t>
            </a:r>
            <a:endParaRPr/>
          </a:p>
        </p:txBody>
      </p:sp>
      <p:sp>
        <p:nvSpPr>
          <p:cNvPr id="5" name="Rectángulo 4"/>
          <p:cNvSpPr/>
          <p:nvPr/>
        </p:nvSpPr>
        <p:spPr bwMode="auto">
          <a:xfrm>
            <a:off x="3228368" y="3261683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 dirty="0"/>
              <a:t>SAL2</a:t>
            </a:r>
            <a:endParaRPr dirty="0"/>
          </a:p>
          <a:p>
            <a:pPr algn="ctr">
              <a:defRPr/>
            </a:pPr>
            <a:r>
              <a:rPr lang="es-PE" sz="1200" dirty="0"/>
              <a:t>k0&lt;=sal</a:t>
            </a:r>
            <a:endParaRPr dirty="0"/>
          </a:p>
        </p:txBody>
      </p:sp>
      <p:sp>
        <p:nvSpPr>
          <p:cNvPr id="7" name="CuadroTexto 7"/>
          <p:cNvSpPr txBox="1"/>
          <p:nvPr/>
        </p:nvSpPr>
        <p:spPr bwMode="auto">
          <a:xfrm>
            <a:off x="423334" y="289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SELECT *  FROM EMP ORDER BY SALARIO;</a:t>
            </a:r>
            <a:endParaRPr lang="es-PE"/>
          </a:p>
        </p:txBody>
      </p:sp>
      <p:sp>
        <p:nvSpPr>
          <p:cNvPr id="8" name="Rectángulo 8"/>
          <p:cNvSpPr/>
          <p:nvPr/>
        </p:nvSpPr>
        <p:spPr bwMode="auto">
          <a:xfrm>
            <a:off x="538131" y="2032154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EMP1</a:t>
            </a:r>
            <a:endParaRPr/>
          </a:p>
        </p:txBody>
      </p:sp>
      <p:sp>
        <p:nvSpPr>
          <p:cNvPr id="9" name="Rectángulo 9"/>
          <p:cNvSpPr/>
          <p:nvPr/>
        </p:nvSpPr>
        <p:spPr bwMode="auto">
          <a:xfrm>
            <a:off x="538131" y="2853444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</p:txBody>
      </p:sp>
      <p:sp>
        <p:nvSpPr>
          <p:cNvPr id="10" name="Rectángulo 10"/>
          <p:cNvSpPr/>
          <p:nvPr/>
        </p:nvSpPr>
        <p:spPr bwMode="auto">
          <a:xfrm>
            <a:off x="538131" y="3703157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 dirty="0"/>
              <a:t>EMP3</a:t>
            </a:r>
            <a:endParaRPr dirty="0"/>
          </a:p>
        </p:txBody>
      </p:sp>
      <p:sp>
        <p:nvSpPr>
          <p:cNvPr id="11" name="CuadroTexto 12"/>
          <p:cNvSpPr txBox="1"/>
          <p:nvPr/>
        </p:nvSpPr>
        <p:spPr bwMode="auto">
          <a:xfrm>
            <a:off x="248355" y="607085"/>
            <a:ext cx="5904089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3260090" algn="l"/>
              </a:tabLst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1</a:t>
            </a:r>
            <a:r>
              <a:rPr lang="en-US" sz="1400">
                <a:latin typeface="Calibri"/>
                <a:ea typeface="Calibri"/>
                <a:cs typeface="Times New Roman"/>
              </a:rPr>
              <a:t>: COD&lt;’H10’]   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2</a:t>
            </a:r>
            <a:r>
              <a:rPr lang="en-US" sz="1400">
                <a:latin typeface="Calibri"/>
                <a:ea typeface="Calibri"/>
                <a:cs typeface="Times New Roman"/>
              </a:rPr>
              <a:t>: ’H10’&lt;=COD&lt;’H30’]  [EMP</a:t>
            </a:r>
            <a:r>
              <a:rPr lang="en-US" sz="1400" baseline="-25000">
                <a:latin typeface="Calibri"/>
                <a:ea typeface="Calibri"/>
                <a:cs typeface="Times New Roman"/>
              </a:rPr>
              <a:t>3</a:t>
            </a:r>
            <a:r>
              <a:rPr lang="en-US" sz="1400">
                <a:latin typeface="Calibri"/>
                <a:ea typeface="Calibri"/>
                <a:cs typeface="Times New Roman"/>
              </a:rPr>
              <a:t>: COD&gt;=’H30’]</a:t>
            </a:r>
            <a:endParaRPr lang="es-PE" sz="1400">
              <a:latin typeface="Calibri"/>
              <a:ea typeface="Calibri"/>
              <a:cs typeface="Times New Roman"/>
            </a:endParaRPr>
          </a:p>
        </p:txBody>
      </p:sp>
      <p:cxnSp>
        <p:nvCxnSpPr>
          <p:cNvPr id="12" name="Conector recto de flecha 14"/>
          <p:cNvCxnSpPr>
            <a:cxnSpLocks/>
            <a:stCxn id="8" idx="3"/>
            <a:endCxn id="4" idx="1"/>
          </p:cNvCxnSpPr>
          <p:nvPr/>
        </p:nvCxnSpPr>
        <p:spPr bwMode="auto">
          <a:xfrm>
            <a:off x="1537197" y="2290464"/>
            <a:ext cx="1691171" cy="32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35"/>
          <p:cNvCxnSpPr>
            <a:cxnSpLocks/>
          </p:cNvCxnSpPr>
          <p:nvPr/>
        </p:nvCxnSpPr>
        <p:spPr bwMode="auto">
          <a:xfrm>
            <a:off x="4304548" y="2423305"/>
            <a:ext cx="0" cy="4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37"/>
          <p:cNvSpPr txBox="1"/>
          <p:nvPr/>
        </p:nvSpPr>
        <p:spPr bwMode="auto">
          <a:xfrm>
            <a:off x="3002849" y="1405625"/>
            <a:ext cx="298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latin typeface="Calibri"/>
                <a:ea typeface="Calibri"/>
                <a:cs typeface="Times New Roman"/>
              </a:rPr>
              <a:t>Select * from SAL1 Order by  sal</a:t>
            </a:r>
            <a:endParaRPr lang="es-PE"/>
          </a:p>
        </p:txBody>
      </p:sp>
      <p:cxnSp>
        <p:nvCxnSpPr>
          <p:cNvPr id="18" name="Conector recto de flecha 39"/>
          <p:cNvCxnSpPr>
            <a:cxnSpLocks/>
          </p:cNvCxnSpPr>
          <p:nvPr/>
        </p:nvCxnSpPr>
        <p:spPr bwMode="auto">
          <a:xfrm>
            <a:off x="4428726" y="2613165"/>
            <a:ext cx="1223394" cy="53464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0"/>
          <p:cNvCxnSpPr>
            <a:cxnSpLocks/>
          </p:cNvCxnSpPr>
          <p:nvPr/>
        </p:nvCxnSpPr>
        <p:spPr bwMode="auto">
          <a:xfrm flipV="1">
            <a:off x="4351611" y="3370063"/>
            <a:ext cx="1300509" cy="24456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47"/>
          <p:cNvSpPr txBox="1"/>
          <p:nvPr/>
        </p:nvSpPr>
        <p:spPr bwMode="auto">
          <a:xfrm>
            <a:off x="5652120" y="3062286"/>
            <a:ext cx="999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Calibri"/>
                <a:ea typeface="Calibri"/>
                <a:cs typeface="Times New Roman"/>
              </a:rPr>
              <a:t>append</a:t>
            </a:r>
            <a:r>
              <a:rPr lang="en-US" dirty="0">
                <a:latin typeface="Calibri"/>
                <a:cs typeface="Times New Roman"/>
              </a:rPr>
              <a:t> </a:t>
            </a:r>
            <a:endParaRPr lang="es-PE" dirty="0"/>
          </a:p>
        </p:txBody>
      </p:sp>
      <p:cxnSp>
        <p:nvCxnSpPr>
          <p:cNvPr id="25" name="Conector recto de flecha 14">
            <a:extLst>
              <a:ext uri="{FF2B5EF4-FFF2-40B4-BE49-F238E27FC236}">
                <a16:creationId xmlns:a16="http://schemas.microsoft.com/office/drawing/2014/main" id="{A4D7C25A-0965-40EF-A932-DB5BA77A1A21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1537197" y="2721696"/>
            <a:ext cx="1663202" cy="390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14">
            <a:extLst>
              <a:ext uri="{FF2B5EF4-FFF2-40B4-BE49-F238E27FC236}">
                <a16:creationId xmlns:a16="http://schemas.microsoft.com/office/drawing/2014/main" id="{89870783-1B39-4270-A9A9-371E2C2781F8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1537197" y="2853444"/>
            <a:ext cx="1663202" cy="110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14">
            <a:extLst>
              <a:ext uri="{FF2B5EF4-FFF2-40B4-BE49-F238E27FC236}">
                <a16:creationId xmlns:a16="http://schemas.microsoft.com/office/drawing/2014/main" id="{3036EE20-6568-4FC5-8C63-716086823171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 bwMode="auto">
          <a:xfrm>
            <a:off x="1537197" y="2290464"/>
            <a:ext cx="1691171" cy="122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14">
            <a:extLst>
              <a:ext uri="{FF2B5EF4-FFF2-40B4-BE49-F238E27FC236}">
                <a16:creationId xmlns:a16="http://schemas.microsoft.com/office/drawing/2014/main" id="{7582E6A0-B935-41B1-8286-0195B10F5DC4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1537197" y="3111754"/>
            <a:ext cx="1663202" cy="51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14">
            <a:extLst>
              <a:ext uri="{FF2B5EF4-FFF2-40B4-BE49-F238E27FC236}">
                <a16:creationId xmlns:a16="http://schemas.microsoft.com/office/drawing/2014/main" id="{DB7E08F0-FF94-4097-8562-82378893F12C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1537197" y="3759401"/>
            <a:ext cx="1663202" cy="20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10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311700" y="97927"/>
            <a:ext cx="8520600" cy="631521"/>
          </a:xfrm>
        </p:spPr>
        <p:txBody>
          <a:bodyPr/>
          <a:lstStyle/>
          <a:p>
            <a:pPr>
              <a:defRPr/>
            </a:pPr>
            <a:r>
              <a:rPr lang="es-PE" sz="1800">
                <a:latin typeface="Calibri"/>
                <a:ea typeface="Calibri"/>
                <a:cs typeface="Times New Roman"/>
              </a:rPr>
              <a:t>SELECT CIUDAD, AVG(SALARIO) FROM EMP GROUP BY CIUDAD</a:t>
            </a:r>
            <a:endParaRPr lang="es-PE"/>
          </a:p>
        </p:txBody>
      </p:sp>
      <p:sp>
        <p:nvSpPr>
          <p:cNvPr id="5" name="Rectángulo 3"/>
          <p:cNvSpPr/>
          <p:nvPr/>
        </p:nvSpPr>
        <p:spPr bwMode="auto">
          <a:xfrm>
            <a:off x="515553" y="1756470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EMP1</a:t>
            </a:r>
            <a:endParaRPr/>
          </a:p>
        </p:txBody>
      </p:sp>
      <p:sp>
        <p:nvSpPr>
          <p:cNvPr id="6" name="Rectángulo 4"/>
          <p:cNvSpPr/>
          <p:nvPr/>
        </p:nvSpPr>
        <p:spPr bwMode="auto">
          <a:xfrm>
            <a:off x="468489" y="2789509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</p:txBody>
      </p:sp>
      <p:sp>
        <p:nvSpPr>
          <p:cNvPr id="7" name="Rectángulo 5"/>
          <p:cNvSpPr/>
          <p:nvPr/>
        </p:nvSpPr>
        <p:spPr bwMode="auto">
          <a:xfrm>
            <a:off x="453464" y="3833873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EMP3</a:t>
            </a:r>
            <a:endParaRPr/>
          </a:p>
        </p:txBody>
      </p:sp>
      <p:sp>
        <p:nvSpPr>
          <p:cNvPr id="8" name="Rectángulo 6"/>
          <p:cNvSpPr/>
          <p:nvPr/>
        </p:nvSpPr>
        <p:spPr bwMode="auto">
          <a:xfrm>
            <a:off x="2801553" y="1756470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CIU1</a:t>
            </a:r>
            <a:endParaRPr/>
          </a:p>
        </p:txBody>
      </p:sp>
      <p:sp>
        <p:nvSpPr>
          <p:cNvPr id="9" name="Rectángulo 7"/>
          <p:cNvSpPr/>
          <p:nvPr/>
        </p:nvSpPr>
        <p:spPr bwMode="auto">
          <a:xfrm>
            <a:off x="2801553" y="2899493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CIU2</a:t>
            </a:r>
            <a:endParaRPr/>
          </a:p>
        </p:txBody>
      </p:sp>
      <p:sp>
        <p:nvSpPr>
          <p:cNvPr id="10" name="Rectángulo 8"/>
          <p:cNvSpPr/>
          <p:nvPr/>
        </p:nvSpPr>
        <p:spPr bwMode="auto">
          <a:xfrm>
            <a:off x="2801553" y="3833873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CIU3</a:t>
            </a:r>
            <a:endParaRPr/>
          </a:p>
        </p:txBody>
      </p:sp>
      <p:sp>
        <p:nvSpPr>
          <p:cNvPr id="11" name="CuadroTexto 10"/>
          <p:cNvSpPr txBox="1"/>
          <p:nvPr/>
        </p:nvSpPr>
        <p:spPr bwMode="auto">
          <a:xfrm>
            <a:off x="3160888" y="3471104"/>
            <a:ext cx="479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/>
              <a:t>k1</a:t>
            </a:r>
            <a:endParaRPr lang="es-PE"/>
          </a:p>
        </p:txBody>
      </p:sp>
      <p:sp>
        <p:nvSpPr>
          <p:cNvPr id="12" name="CuadroTexto 11"/>
          <p:cNvSpPr txBox="1"/>
          <p:nvPr/>
        </p:nvSpPr>
        <p:spPr bwMode="auto">
          <a:xfrm>
            <a:off x="3160888" y="2481732"/>
            <a:ext cx="479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/>
              <a:t>k0</a:t>
            </a:r>
            <a:endParaRPr lang="es-PE"/>
          </a:p>
        </p:txBody>
      </p:sp>
      <p:cxnSp>
        <p:nvCxnSpPr>
          <p:cNvPr id="13" name="Conector recto de flecha 12"/>
          <p:cNvCxnSpPr>
            <a:cxnSpLocks/>
            <a:stCxn id="5" idx="3"/>
            <a:endCxn id="8" idx="1"/>
          </p:cNvCxnSpPr>
          <p:nvPr/>
        </p:nvCxnSpPr>
        <p:spPr bwMode="auto">
          <a:xfrm>
            <a:off x="1514619" y="2014780"/>
            <a:ext cx="1286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5"/>
          <p:cNvCxnSpPr>
            <a:cxnSpLocks/>
            <a:stCxn id="6" idx="3"/>
          </p:cNvCxnSpPr>
          <p:nvPr/>
        </p:nvCxnSpPr>
        <p:spPr bwMode="auto">
          <a:xfrm flipV="1">
            <a:off x="1467555" y="2077965"/>
            <a:ext cx="1271909" cy="96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8"/>
          <p:cNvCxnSpPr>
            <a:cxnSpLocks/>
          </p:cNvCxnSpPr>
          <p:nvPr/>
        </p:nvCxnSpPr>
        <p:spPr bwMode="auto">
          <a:xfrm flipV="1">
            <a:off x="1405466" y="2203237"/>
            <a:ext cx="1333998" cy="202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23"/>
          <p:cNvSpPr txBox="1"/>
          <p:nvPr/>
        </p:nvSpPr>
        <p:spPr bwMode="auto">
          <a:xfrm>
            <a:off x="342332" y="751744"/>
            <a:ext cx="3553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</a:t>
            </a:r>
            <a:r>
              <a:rPr lang="es-PE" sz="1100" dirty="0"/>
              <a:t>sum(salario) as suma, </a:t>
            </a:r>
            <a:r>
              <a:rPr lang="es-PE" sz="1100" dirty="0" err="1"/>
              <a:t>count</a:t>
            </a:r>
            <a:r>
              <a:rPr lang="es-PE" sz="1100" dirty="0"/>
              <a:t>(*) as conteo</a:t>
            </a:r>
            <a:endParaRPr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EMP1 </a:t>
            </a:r>
            <a:endParaRPr dirty="0"/>
          </a:p>
          <a:p>
            <a:pPr>
              <a:defRPr/>
            </a:pPr>
            <a:r>
              <a:rPr lang="es-PE" sz="1400" dirty="0" err="1"/>
              <a:t>Where</a:t>
            </a:r>
            <a:r>
              <a:rPr lang="es-PE" sz="1400" dirty="0"/>
              <a:t> ciudad &lt; k0</a:t>
            </a:r>
            <a:endParaRPr dirty="0"/>
          </a:p>
          <a:p>
            <a:pPr>
              <a:defRPr/>
            </a:pP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</p:txBody>
      </p:sp>
      <p:graphicFrame>
        <p:nvGraphicFramePr>
          <p:cNvPr id="17" name="Tabla 28"/>
          <p:cNvGraphicFramePr>
            <a:graphicFrameLocks noGrp="1"/>
          </p:cNvGraphicFramePr>
          <p:nvPr/>
        </p:nvGraphicFramePr>
        <p:xfrm>
          <a:off x="5847643" y="2635620"/>
          <a:ext cx="2475052" cy="653350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1237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Ciudad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AVG_Sal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" name="Conector recto de flecha 30"/>
          <p:cNvCxnSpPr>
            <a:cxnSpLocks/>
          </p:cNvCxnSpPr>
          <p:nvPr/>
        </p:nvCxnSpPr>
        <p:spPr bwMode="auto">
          <a:xfrm>
            <a:off x="3862708" y="2077964"/>
            <a:ext cx="1883336" cy="821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31"/>
          <p:cNvCxnSpPr>
            <a:cxnSpLocks/>
          </p:cNvCxnSpPr>
          <p:nvPr/>
        </p:nvCxnSpPr>
        <p:spPr bwMode="auto">
          <a:xfrm flipV="1">
            <a:off x="3902218" y="3001947"/>
            <a:ext cx="1753515" cy="21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34"/>
          <p:cNvCxnSpPr>
            <a:cxnSpLocks/>
          </p:cNvCxnSpPr>
          <p:nvPr/>
        </p:nvCxnSpPr>
        <p:spPr bwMode="auto">
          <a:xfrm flipV="1">
            <a:off x="3902218" y="3157802"/>
            <a:ext cx="1843826" cy="103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85484"/>
              </p:ext>
            </p:extLst>
          </p:nvPr>
        </p:nvGraphicFramePr>
        <p:xfrm>
          <a:off x="5049328" y="604858"/>
          <a:ext cx="3778431" cy="1633375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1259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Ciudad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s</a:t>
                      </a:r>
                      <a:r>
                        <a:rPr lang="es-PE" dirty="0" err="1"/>
                        <a:t>uma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 dirty="0"/>
                        <a:t>conteo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10000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(EMP2)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20000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15000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6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Trujillo (Emp1)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CuadroTexto 39"/>
          <p:cNvSpPr txBox="1"/>
          <p:nvPr/>
        </p:nvSpPr>
        <p:spPr bwMode="auto">
          <a:xfrm>
            <a:off x="3902218" y="1068236"/>
            <a:ext cx="1679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/>
              <a:t>CIU1</a:t>
            </a:r>
            <a:endParaRPr lang="es-PE"/>
          </a:p>
        </p:txBody>
      </p:sp>
      <p:sp>
        <p:nvSpPr>
          <p:cNvPr id="23" name="CuadroTexto 40"/>
          <p:cNvSpPr txBox="1"/>
          <p:nvPr/>
        </p:nvSpPr>
        <p:spPr bwMode="auto">
          <a:xfrm>
            <a:off x="4572000" y="3586749"/>
            <a:ext cx="46197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sum(suma)/sum(conteo) as </a:t>
            </a:r>
            <a:r>
              <a:rPr lang="es-PE" sz="1400" dirty="0" err="1"/>
              <a:t>avg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CIUD1   </a:t>
            </a: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  <a:p>
            <a:pPr>
              <a:defRPr/>
            </a:pPr>
            <a:r>
              <a:rPr lang="es-PE" sz="1400" dirty="0" err="1"/>
              <a:t>Union</a:t>
            </a:r>
            <a:r>
              <a:rPr lang="es-PE" sz="1400" dirty="0"/>
              <a:t> </a:t>
            </a:r>
            <a:r>
              <a:rPr lang="es-PE" sz="1400" dirty="0" err="1"/>
              <a:t>all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sum(suma)/sum(conteo) as </a:t>
            </a:r>
            <a:r>
              <a:rPr lang="es-PE" sz="1400" dirty="0" err="1"/>
              <a:t>avg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CIUD2   </a:t>
            </a: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4630D6A-3F8D-49AC-9CA0-F05A69AD5EEF}"/>
              </a:ext>
            </a:extLst>
          </p:cNvPr>
          <p:cNvSpPr/>
          <p:nvPr/>
        </p:nvSpPr>
        <p:spPr bwMode="auto">
          <a:xfrm>
            <a:off x="437477" y="1699255"/>
            <a:ext cx="3464741" cy="680024"/>
          </a:xfrm>
          <a:prstGeom prst="rect">
            <a:avLst/>
          </a:prstGeom>
          <a:noFill/>
          <a:ln>
            <a:solidFill>
              <a:srgbClr val="100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>
          <a:xfrm>
            <a:off x="311700" y="97927"/>
            <a:ext cx="8520600" cy="631521"/>
          </a:xfrm>
        </p:spPr>
        <p:txBody>
          <a:bodyPr/>
          <a:lstStyle/>
          <a:p>
            <a:pPr>
              <a:defRPr/>
            </a:pPr>
            <a:r>
              <a:rPr lang="es-PE" sz="1800">
                <a:latin typeface="Calibri"/>
                <a:ea typeface="Calibri"/>
                <a:cs typeface="Times New Roman"/>
              </a:rPr>
              <a:t>SELECT CIUDAD, AVG(SALARIO) FROM EMP GROUP BY CIUDAD</a:t>
            </a:r>
            <a:endParaRPr lang="es-PE"/>
          </a:p>
        </p:txBody>
      </p:sp>
      <p:sp>
        <p:nvSpPr>
          <p:cNvPr id="5" name="Rectángulo 3"/>
          <p:cNvSpPr/>
          <p:nvPr/>
        </p:nvSpPr>
        <p:spPr bwMode="auto">
          <a:xfrm>
            <a:off x="515553" y="1756470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EMP1</a:t>
            </a:r>
            <a:endParaRPr/>
          </a:p>
        </p:txBody>
      </p:sp>
      <p:sp>
        <p:nvSpPr>
          <p:cNvPr id="6" name="Rectángulo 4"/>
          <p:cNvSpPr/>
          <p:nvPr/>
        </p:nvSpPr>
        <p:spPr bwMode="auto">
          <a:xfrm>
            <a:off x="468489" y="2789509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EMP2</a:t>
            </a:r>
            <a:endParaRPr/>
          </a:p>
        </p:txBody>
      </p:sp>
      <p:sp>
        <p:nvSpPr>
          <p:cNvPr id="7" name="Rectángulo 5"/>
          <p:cNvSpPr/>
          <p:nvPr/>
        </p:nvSpPr>
        <p:spPr bwMode="auto">
          <a:xfrm>
            <a:off x="453464" y="3833873"/>
            <a:ext cx="999066" cy="51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EMP3</a:t>
            </a:r>
            <a:endParaRPr/>
          </a:p>
        </p:txBody>
      </p:sp>
      <p:sp>
        <p:nvSpPr>
          <p:cNvPr id="8" name="Rectángulo 6"/>
          <p:cNvSpPr/>
          <p:nvPr/>
        </p:nvSpPr>
        <p:spPr bwMode="auto">
          <a:xfrm>
            <a:off x="2801553" y="1756470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CIU1</a:t>
            </a:r>
            <a:endParaRPr/>
          </a:p>
        </p:txBody>
      </p:sp>
      <p:sp>
        <p:nvSpPr>
          <p:cNvPr id="9" name="Rectángulo 7"/>
          <p:cNvSpPr/>
          <p:nvPr/>
        </p:nvSpPr>
        <p:spPr bwMode="auto">
          <a:xfrm>
            <a:off x="2801553" y="2899493"/>
            <a:ext cx="999066" cy="5166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s-PE" sz="1200"/>
              <a:t>CIU2</a:t>
            </a:r>
            <a:endParaRPr/>
          </a:p>
        </p:txBody>
      </p:sp>
      <p:sp>
        <p:nvSpPr>
          <p:cNvPr id="12" name="CuadroTexto 11"/>
          <p:cNvSpPr txBox="1"/>
          <p:nvPr/>
        </p:nvSpPr>
        <p:spPr bwMode="auto">
          <a:xfrm>
            <a:off x="3160888" y="2481732"/>
            <a:ext cx="479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/>
              <a:t>k0</a:t>
            </a:r>
            <a:endParaRPr lang="es-PE"/>
          </a:p>
        </p:txBody>
      </p:sp>
      <p:cxnSp>
        <p:nvCxnSpPr>
          <p:cNvPr id="13" name="Conector recto de flecha 12"/>
          <p:cNvCxnSpPr>
            <a:cxnSpLocks/>
            <a:stCxn id="5" idx="3"/>
            <a:endCxn id="8" idx="1"/>
          </p:cNvCxnSpPr>
          <p:nvPr/>
        </p:nvCxnSpPr>
        <p:spPr bwMode="auto">
          <a:xfrm>
            <a:off x="1514619" y="2014780"/>
            <a:ext cx="1286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5"/>
          <p:cNvCxnSpPr>
            <a:cxnSpLocks/>
            <a:stCxn id="6" idx="3"/>
          </p:cNvCxnSpPr>
          <p:nvPr/>
        </p:nvCxnSpPr>
        <p:spPr bwMode="auto">
          <a:xfrm flipV="1">
            <a:off x="1467555" y="2077965"/>
            <a:ext cx="1271909" cy="96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8"/>
          <p:cNvCxnSpPr>
            <a:cxnSpLocks/>
          </p:cNvCxnSpPr>
          <p:nvPr/>
        </p:nvCxnSpPr>
        <p:spPr bwMode="auto">
          <a:xfrm flipV="1">
            <a:off x="1405466" y="2203237"/>
            <a:ext cx="1333998" cy="202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23"/>
          <p:cNvSpPr txBox="1"/>
          <p:nvPr/>
        </p:nvSpPr>
        <p:spPr bwMode="auto">
          <a:xfrm>
            <a:off x="342332" y="751744"/>
            <a:ext cx="3553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</a:t>
            </a:r>
            <a:r>
              <a:rPr lang="es-PE" sz="1100" dirty="0"/>
              <a:t>sum(salario) as suma, </a:t>
            </a:r>
            <a:r>
              <a:rPr lang="es-PE" sz="1100" dirty="0" err="1"/>
              <a:t>count</a:t>
            </a:r>
            <a:r>
              <a:rPr lang="es-PE" sz="1100" dirty="0"/>
              <a:t>(*) as conteo</a:t>
            </a:r>
            <a:endParaRPr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EMP1 </a:t>
            </a:r>
            <a:endParaRPr dirty="0"/>
          </a:p>
          <a:p>
            <a:pPr>
              <a:defRPr/>
            </a:pPr>
            <a:r>
              <a:rPr lang="es-PE" sz="1400" dirty="0" err="1"/>
              <a:t>Where</a:t>
            </a:r>
            <a:r>
              <a:rPr lang="es-PE" sz="1400" dirty="0"/>
              <a:t> ciudad &lt; k0</a:t>
            </a:r>
            <a:endParaRPr dirty="0"/>
          </a:p>
          <a:p>
            <a:pPr>
              <a:defRPr/>
            </a:pP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</p:txBody>
      </p:sp>
      <p:graphicFrame>
        <p:nvGraphicFramePr>
          <p:cNvPr id="17" name="Tabla 28"/>
          <p:cNvGraphicFramePr>
            <a:graphicFrameLocks noGrp="1"/>
          </p:cNvGraphicFramePr>
          <p:nvPr/>
        </p:nvGraphicFramePr>
        <p:xfrm>
          <a:off x="5847643" y="2635620"/>
          <a:ext cx="2475052" cy="653350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1237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Ciudad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AVG_Sal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" name="Conector recto de flecha 30"/>
          <p:cNvCxnSpPr>
            <a:cxnSpLocks/>
          </p:cNvCxnSpPr>
          <p:nvPr/>
        </p:nvCxnSpPr>
        <p:spPr bwMode="auto">
          <a:xfrm>
            <a:off x="3862708" y="2077964"/>
            <a:ext cx="1883336" cy="821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31"/>
          <p:cNvCxnSpPr>
            <a:cxnSpLocks/>
          </p:cNvCxnSpPr>
          <p:nvPr/>
        </p:nvCxnSpPr>
        <p:spPr bwMode="auto">
          <a:xfrm flipV="1">
            <a:off x="3902218" y="3001947"/>
            <a:ext cx="1753515" cy="21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8"/>
          <p:cNvGraphicFramePr>
            <a:graphicFrameLocks noGrp="1"/>
          </p:cNvGraphicFramePr>
          <p:nvPr/>
        </p:nvGraphicFramePr>
        <p:xfrm>
          <a:off x="5049328" y="604858"/>
          <a:ext cx="3778431" cy="1633375"/>
        </p:xfrm>
        <a:graphic>
          <a:graphicData uri="http://schemas.openxmlformats.org/drawingml/2006/table">
            <a:tbl>
              <a:tblPr firstRow="1" bandRow="1">
                <a:tableStyleId>{B6365469-E4DC-0D39-B25A-CF402F026044}</a:tableStyleId>
              </a:tblPr>
              <a:tblGrid>
                <a:gridCol w="1259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Ciudad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ES" dirty="0"/>
                        <a:t>s</a:t>
                      </a:r>
                      <a:r>
                        <a:rPr lang="es-PE" dirty="0" err="1"/>
                        <a:t>uma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 dirty="0"/>
                        <a:t>conteo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10000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(EMP2)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20000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Lima (EMP3)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15000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6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7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s-PE"/>
                        <a:t>Trujillo (Emp1)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CuadroTexto 39"/>
          <p:cNvSpPr txBox="1"/>
          <p:nvPr/>
        </p:nvSpPr>
        <p:spPr bwMode="auto">
          <a:xfrm>
            <a:off x="3902218" y="1068236"/>
            <a:ext cx="1679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/>
              <a:t>CIU1</a:t>
            </a:r>
            <a:endParaRPr lang="es-PE"/>
          </a:p>
        </p:txBody>
      </p:sp>
      <p:sp>
        <p:nvSpPr>
          <p:cNvPr id="23" name="CuadroTexto 40"/>
          <p:cNvSpPr txBox="1"/>
          <p:nvPr/>
        </p:nvSpPr>
        <p:spPr bwMode="auto">
          <a:xfrm>
            <a:off x="4572000" y="3586749"/>
            <a:ext cx="46197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sum(suma)/sum(conteo) as </a:t>
            </a:r>
            <a:r>
              <a:rPr lang="es-PE" sz="1400" dirty="0" err="1"/>
              <a:t>avg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CIUD1   </a:t>
            </a: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  <a:p>
            <a:pPr>
              <a:defRPr/>
            </a:pPr>
            <a:r>
              <a:rPr lang="es-PE" sz="1400" dirty="0" err="1"/>
              <a:t>Union</a:t>
            </a:r>
            <a:r>
              <a:rPr lang="es-PE" sz="1400" dirty="0"/>
              <a:t> </a:t>
            </a:r>
            <a:r>
              <a:rPr lang="es-PE" sz="1400" dirty="0" err="1"/>
              <a:t>all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Select</a:t>
            </a:r>
            <a:r>
              <a:rPr lang="es-PE" sz="1400" dirty="0"/>
              <a:t> ciudad, sum(suma)/sum(conteo) as </a:t>
            </a:r>
            <a:r>
              <a:rPr lang="es-PE" sz="1400" dirty="0" err="1"/>
              <a:t>avg</a:t>
            </a:r>
            <a:endParaRPr lang="es-PE" sz="1400" dirty="0"/>
          </a:p>
          <a:p>
            <a:pPr>
              <a:defRPr/>
            </a:pPr>
            <a:r>
              <a:rPr lang="es-PE" sz="1400" dirty="0" err="1"/>
              <a:t>From</a:t>
            </a:r>
            <a:r>
              <a:rPr lang="es-PE" sz="1400" dirty="0"/>
              <a:t> CIUD2   </a:t>
            </a:r>
            <a:r>
              <a:rPr lang="es-PE" sz="1400" dirty="0" err="1"/>
              <a:t>Group</a:t>
            </a:r>
            <a:r>
              <a:rPr lang="es-PE" sz="1400" dirty="0"/>
              <a:t> </a:t>
            </a:r>
            <a:r>
              <a:rPr lang="es-PE" sz="1400" dirty="0" err="1"/>
              <a:t>by</a:t>
            </a:r>
            <a:r>
              <a:rPr lang="es-PE" sz="1400" dirty="0"/>
              <a:t> ciudad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26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PE" sz="2800"/>
              <a:t>Descomposición</a:t>
            </a:r>
            <a:endParaRPr lang="es-PE"/>
          </a:p>
        </p:txBody>
      </p:sp>
      <p:sp>
        <p:nvSpPr>
          <p:cNvPr id="5" name="Marcador de texto 2"/>
          <p:cNvSpPr>
            <a:spLocks noGrp="1"/>
          </p:cNvSpPr>
          <p:nvPr>
            <p:ph idx="1"/>
          </p:nvPr>
        </p:nvSpPr>
        <p:spPr bwMode="auto">
          <a:xfrm>
            <a:off x="628575" y="1137400"/>
            <a:ext cx="7886700" cy="32635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PE" sz="2000" b="1">
                <a:solidFill>
                  <a:srgbClr val="000000"/>
                </a:solidFill>
              </a:rPr>
              <a:t>Eliminación de Redundancia</a:t>
            </a:r>
            <a:endParaRPr/>
          </a:p>
          <a:p>
            <a:pPr lvl="1">
              <a:defRPr/>
            </a:pPr>
            <a:r>
              <a:rPr lang="es-PE" sz="1800">
                <a:solidFill>
                  <a:srgbClr val="000000"/>
                </a:solidFill>
              </a:rPr>
              <a:t>Cuando comparten sub-expresiones:</a:t>
            </a:r>
            <a:endParaRPr/>
          </a:p>
          <a:p>
            <a:pPr lvl="2">
              <a:defRPr/>
            </a:pPr>
            <a:endParaRPr lang="es-PE" sz="16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s-PE" sz="2000">
                <a:solidFill>
                  <a:srgbClr val="000000"/>
                </a:solidFill>
              </a:rPr>
              <a:t> </a:t>
            </a:r>
            <a:endParaRPr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000" y="1834092"/>
            <a:ext cx="7943850" cy="3151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719</TotalTime>
  <Words>2429</Words>
  <Application>Microsoft Office PowerPoint</Application>
  <DocSecurity>0</DocSecurity>
  <PresentationFormat>Presentación en pantalla (16:9)</PresentationFormat>
  <Paragraphs>579</Paragraphs>
  <Slides>83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92" baseType="lpstr">
      <vt:lpstr>Calibri</vt:lpstr>
      <vt:lpstr>Courier New</vt:lpstr>
      <vt:lpstr>tahoma</vt:lpstr>
      <vt:lpstr>Arial</vt:lpstr>
      <vt:lpstr>Calibri Light</vt:lpstr>
      <vt:lpstr>Cambria</vt:lpstr>
      <vt:lpstr>Cambria Math</vt:lpstr>
      <vt:lpstr>Open Sans</vt:lpstr>
      <vt:lpstr>Plantilla</vt:lpstr>
      <vt:lpstr>Base de datos distribuida</vt:lpstr>
      <vt:lpstr>Procesamiento de Consultas Distribuidas</vt:lpstr>
      <vt:lpstr>Procesamiento de Consultas Distribuidas </vt:lpstr>
      <vt:lpstr>Procesamiento de Consultas Descomposición</vt:lpstr>
      <vt:lpstr>Descomposición</vt:lpstr>
      <vt:lpstr>Descomposición</vt:lpstr>
      <vt:lpstr>Descomposición</vt:lpstr>
      <vt:lpstr>Descomposición</vt:lpstr>
      <vt:lpstr>Descomposición</vt:lpstr>
      <vt:lpstr>Descomposición</vt:lpstr>
      <vt:lpstr>Procesamiento de Consultas 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Localización</vt:lpstr>
      <vt:lpstr>Procesamiento de Consultas Optimización</vt:lpstr>
      <vt:lpstr>Optimización: overview</vt:lpstr>
      <vt:lpstr>Optimización: overview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Ordenación paralela / distribuida </vt:lpstr>
      <vt:lpstr>Optimización: Join paralelo / distribuido  </vt:lpstr>
      <vt:lpstr>Optimización: Join paralelo / distribuido  </vt:lpstr>
      <vt:lpstr>Optimización: Join paralelo / distribuido  </vt:lpstr>
      <vt:lpstr>Optimización: Join paralelo / distribuido  </vt:lpstr>
      <vt:lpstr>Optimización: Join paralelo / distribuido  </vt:lpstr>
      <vt:lpstr>Optimización: Otras operaciones paralelas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Agregación en Paralelo / Distribuido  </vt:lpstr>
      <vt:lpstr>Optimización: Selección en Paralelo / Distribuido  </vt:lpstr>
      <vt:lpstr>Optimización: Selección en Paralelo / Distribuido  </vt:lpstr>
      <vt:lpstr>Optimización: Selección en Paralelo / Distribuido  </vt:lpstr>
      <vt:lpstr>Optimización: Selección en Paralelo / Distribuido  </vt:lpstr>
      <vt:lpstr>Optimización: overview</vt:lpstr>
      <vt:lpstr>Optimización: Paralelismo de Interoperación</vt:lpstr>
      <vt:lpstr>Optimización: Paralelismo de Interoperación</vt:lpstr>
      <vt:lpstr>Optimización: Paralelismo de Interoperación</vt:lpstr>
      <vt:lpstr>Optimización: Paralelismo de Interoperación</vt:lpstr>
      <vt:lpstr>Ejercicios de laboratorio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SELECT CIUDAD, AVG(SALARIO) FROM EMP GROUP BY CIUDAD</vt:lpstr>
      <vt:lpstr>SELECT CIUDAD, AVG(SALARIO) FROM EMP GROUP BY CIUDAD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dc:subject/>
  <dc:creator/>
  <cp:keywords/>
  <dc:description/>
  <cp:lastModifiedBy>heider sanchez</cp:lastModifiedBy>
  <cp:revision>639</cp:revision>
  <dcterms:modified xsi:type="dcterms:W3CDTF">2023-06-27T16:49:06Z</dcterms:modified>
  <cp:category/>
  <dc:identifier/>
  <cp:contentStatus/>
  <dc:language/>
  <cp:version/>
</cp:coreProperties>
</file>